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1"/>
  </p:notesMasterIdLst>
  <p:sldIdLst>
    <p:sldId id="286" r:id="rId2"/>
    <p:sldId id="308" r:id="rId3"/>
    <p:sldId id="272" r:id="rId4"/>
    <p:sldId id="301" r:id="rId5"/>
    <p:sldId id="309" r:id="rId6"/>
    <p:sldId id="273" r:id="rId7"/>
    <p:sldId id="292" r:id="rId8"/>
    <p:sldId id="296" r:id="rId9"/>
    <p:sldId id="294" r:id="rId10"/>
    <p:sldId id="295" r:id="rId11"/>
    <p:sldId id="298" r:id="rId12"/>
    <p:sldId id="299" r:id="rId13"/>
    <p:sldId id="274" r:id="rId14"/>
    <p:sldId id="276" r:id="rId15"/>
    <p:sldId id="277" r:id="rId16"/>
    <p:sldId id="278" r:id="rId17"/>
    <p:sldId id="291" r:id="rId18"/>
    <p:sldId id="293" r:id="rId19"/>
    <p:sldId id="266" r:id="rId20"/>
  </p:sldIdLst>
  <p:sldSz cx="9144000" cy="6858000" type="screen4x3"/>
  <p:notesSz cx="10021888" cy="68881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786ACA"/>
    <a:srgbClr val="FF9999"/>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2" autoAdjust="0"/>
    <p:restoredTop sz="94660"/>
  </p:normalViewPr>
  <p:slideViewPr>
    <p:cSldViewPr>
      <p:cViewPr varScale="1">
        <p:scale>
          <a:sx n="64" d="100"/>
          <a:sy n="64" d="100"/>
        </p:scale>
        <p:origin x="1488"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0CE9155-734A-436E-929D-BAEF09CDBB46}"/>
              </a:ext>
            </a:extLst>
          </p:cNvPr>
          <p:cNvSpPr>
            <a:spLocks noGrp="1"/>
          </p:cNvSpPr>
          <p:nvPr>
            <p:ph type="hdr" sz="quarter"/>
          </p:nvPr>
        </p:nvSpPr>
        <p:spPr>
          <a:xfrm>
            <a:off x="0" y="0"/>
            <a:ext cx="4343400" cy="346075"/>
          </a:xfrm>
          <a:prstGeom prst="rect">
            <a:avLst/>
          </a:prstGeom>
        </p:spPr>
        <p:txBody>
          <a:bodyPr vert="horz" lIns="91440" tIns="45720" rIns="91440" bIns="45720" rtlCol="0"/>
          <a:lstStyle>
            <a:lvl1pPr algn="l">
              <a:defRPr sz="1200"/>
            </a:lvl1pPr>
          </a:lstStyle>
          <a:p>
            <a:pPr>
              <a:defRPr/>
            </a:pPr>
            <a:endParaRPr lang="es-ES"/>
          </a:p>
        </p:txBody>
      </p:sp>
      <p:sp>
        <p:nvSpPr>
          <p:cNvPr id="3" name="Marcador de fecha 2">
            <a:extLst>
              <a:ext uri="{FF2B5EF4-FFF2-40B4-BE49-F238E27FC236}">
                <a16:creationId xmlns:a16="http://schemas.microsoft.com/office/drawing/2014/main" id="{626FB52D-CD53-45BD-BF80-503B624D2C1B}"/>
              </a:ext>
            </a:extLst>
          </p:cNvPr>
          <p:cNvSpPr>
            <a:spLocks noGrp="1"/>
          </p:cNvSpPr>
          <p:nvPr>
            <p:ph type="dt" idx="1"/>
          </p:nvPr>
        </p:nvSpPr>
        <p:spPr>
          <a:xfrm>
            <a:off x="5676900" y="0"/>
            <a:ext cx="4343400" cy="346075"/>
          </a:xfrm>
          <a:prstGeom prst="rect">
            <a:avLst/>
          </a:prstGeom>
        </p:spPr>
        <p:txBody>
          <a:bodyPr vert="horz" lIns="91440" tIns="45720" rIns="91440" bIns="45720" rtlCol="0"/>
          <a:lstStyle>
            <a:lvl1pPr algn="r">
              <a:defRPr sz="1200"/>
            </a:lvl1pPr>
          </a:lstStyle>
          <a:p>
            <a:pPr>
              <a:defRPr/>
            </a:pPr>
            <a:fld id="{4480D0B2-6957-4B69-8F78-B4916DFB6916}" type="datetimeFigureOut">
              <a:rPr lang="es-ES"/>
              <a:pPr>
                <a:defRPr/>
              </a:pPr>
              <a:t>21/04/2020</a:t>
            </a:fld>
            <a:endParaRPr lang="es-ES"/>
          </a:p>
        </p:txBody>
      </p:sp>
      <p:sp>
        <p:nvSpPr>
          <p:cNvPr id="4" name="Marcador de imagen de diapositiva 3">
            <a:extLst>
              <a:ext uri="{FF2B5EF4-FFF2-40B4-BE49-F238E27FC236}">
                <a16:creationId xmlns:a16="http://schemas.microsoft.com/office/drawing/2014/main" id="{703C6A36-A9BC-427F-BFD0-C17F52947900}"/>
              </a:ext>
            </a:extLst>
          </p:cNvPr>
          <p:cNvSpPr>
            <a:spLocks noGrp="1" noRot="1" noChangeAspect="1"/>
          </p:cNvSpPr>
          <p:nvPr>
            <p:ph type="sldImg" idx="2"/>
          </p:nvPr>
        </p:nvSpPr>
        <p:spPr>
          <a:xfrm>
            <a:off x="3460750" y="860425"/>
            <a:ext cx="3100388" cy="2325688"/>
          </a:xfrm>
          <a:prstGeom prst="rect">
            <a:avLst/>
          </a:prstGeom>
          <a:noFill/>
          <a:ln w="12700">
            <a:solidFill>
              <a:prstClr val="black"/>
            </a:solidFill>
          </a:ln>
        </p:spPr>
        <p:txBody>
          <a:bodyPr vert="horz" lIns="91440" tIns="45720" rIns="91440" bIns="45720" rtlCol="0" anchor="ctr"/>
          <a:lstStyle/>
          <a:p>
            <a:pPr lvl="0"/>
            <a:endParaRPr lang="es-ES" noProof="0"/>
          </a:p>
        </p:txBody>
      </p:sp>
      <p:sp>
        <p:nvSpPr>
          <p:cNvPr id="5" name="Marcador de notas 4">
            <a:extLst>
              <a:ext uri="{FF2B5EF4-FFF2-40B4-BE49-F238E27FC236}">
                <a16:creationId xmlns:a16="http://schemas.microsoft.com/office/drawing/2014/main" id="{3440A384-61D3-4299-A1EA-E8EA6387D064}"/>
              </a:ext>
            </a:extLst>
          </p:cNvPr>
          <p:cNvSpPr>
            <a:spLocks noGrp="1"/>
          </p:cNvSpPr>
          <p:nvPr>
            <p:ph type="body" sz="quarter" idx="3"/>
          </p:nvPr>
        </p:nvSpPr>
        <p:spPr>
          <a:xfrm>
            <a:off x="1001713" y="3314700"/>
            <a:ext cx="8018462" cy="2713038"/>
          </a:xfrm>
          <a:prstGeom prst="rect">
            <a:avLst/>
          </a:prstGeom>
        </p:spPr>
        <p:txBody>
          <a:bodyPr vert="horz" lIns="91440" tIns="45720" rIns="91440" bIns="45720" rtlCol="0"/>
          <a:lstStyle/>
          <a:p>
            <a:pPr lvl="0"/>
            <a:r>
              <a:rPr lang="es-ES" noProof="0"/>
              <a:t>Editar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C7F28AC1-A17E-4618-94BE-02F7D8A6B1BF}"/>
              </a:ext>
            </a:extLst>
          </p:cNvPr>
          <p:cNvSpPr>
            <a:spLocks noGrp="1"/>
          </p:cNvSpPr>
          <p:nvPr>
            <p:ph type="ftr" sz="quarter" idx="4"/>
          </p:nvPr>
        </p:nvSpPr>
        <p:spPr>
          <a:xfrm>
            <a:off x="0" y="6542088"/>
            <a:ext cx="4343400" cy="346075"/>
          </a:xfrm>
          <a:prstGeom prst="rect">
            <a:avLst/>
          </a:prstGeom>
        </p:spPr>
        <p:txBody>
          <a:bodyPr vert="horz" lIns="91440" tIns="45720" rIns="91440" bIns="45720" rtlCol="0" anchor="b"/>
          <a:lstStyle>
            <a:lvl1pPr algn="l">
              <a:defRPr sz="1200"/>
            </a:lvl1pPr>
          </a:lstStyle>
          <a:p>
            <a:pPr>
              <a:defRPr/>
            </a:pPr>
            <a:endParaRPr lang="es-ES"/>
          </a:p>
        </p:txBody>
      </p:sp>
      <p:sp>
        <p:nvSpPr>
          <p:cNvPr id="7" name="Marcador de número de diapositiva 6">
            <a:extLst>
              <a:ext uri="{FF2B5EF4-FFF2-40B4-BE49-F238E27FC236}">
                <a16:creationId xmlns:a16="http://schemas.microsoft.com/office/drawing/2014/main" id="{403CF02D-98BC-45FD-B853-AF4573DEDAC3}"/>
              </a:ext>
            </a:extLst>
          </p:cNvPr>
          <p:cNvSpPr>
            <a:spLocks noGrp="1"/>
          </p:cNvSpPr>
          <p:nvPr>
            <p:ph type="sldNum" sz="quarter" idx="5"/>
          </p:nvPr>
        </p:nvSpPr>
        <p:spPr>
          <a:xfrm>
            <a:off x="5676900" y="6542088"/>
            <a:ext cx="4343400" cy="346075"/>
          </a:xfrm>
          <a:prstGeom prst="rect">
            <a:avLst/>
          </a:prstGeom>
        </p:spPr>
        <p:txBody>
          <a:bodyPr vert="horz" lIns="91440" tIns="45720" rIns="91440" bIns="45720" rtlCol="0" anchor="b"/>
          <a:lstStyle>
            <a:lvl1pPr algn="r">
              <a:defRPr sz="1200"/>
            </a:lvl1pPr>
          </a:lstStyle>
          <a:p>
            <a:pPr>
              <a:defRPr/>
            </a:pPr>
            <a:fld id="{C01FE7BC-D4F8-467A-B535-8B8B1B7672FD}" type="slidenum">
              <a:rPr lang="es-ES"/>
              <a:pPr>
                <a:defRPr/>
              </a:pPr>
              <a:t>‹Nº›</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BFC163A5-B93E-400D-9C05-605C3F649914}" type="slidenum">
              <a:rPr lang="es-ES" altLang="es-ES" smtClean="0"/>
              <a:pPr>
                <a:defRPr/>
              </a:pPr>
              <a:t>‹Nº›</a:t>
            </a:fld>
            <a:endParaRPr lang="es-ES" altLang="es-ES"/>
          </a:p>
        </p:txBody>
      </p:sp>
    </p:spTree>
    <p:extLst>
      <p:ext uri="{BB962C8B-B14F-4D97-AF65-F5344CB8AC3E}">
        <p14:creationId xmlns:p14="http://schemas.microsoft.com/office/powerpoint/2010/main" val="3787346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9B235C7D-D6F3-43A8-A4BE-3C06F617007E}" type="slidenum">
              <a:rPr lang="es-ES" altLang="es-ES" smtClean="0"/>
              <a:pPr>
                <a:defRPr/>
              </a:pPr>
              <a:t>‹Nº›</a:t>
            </a:fld>
            <a:endParaRPr lang="es-ES" altLang="es-ES"/>
          </a:p>
        </p:txBody>
      </p:sp>
    </p:spTree>
    <p:extLst>
      <p:ext uri="{BB962C8B-B14F-4D97-AF65-F5344CB8AC3E}">
        <p14:creationId xmlns:p14="http://schemas.microsoft.com/office/powerpoint/2010/main" val="222946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D73F766C-8DC1-4A22-8D1A-4AAEF40A542C}" type="slidenum">
              <a:rPr lang="es-ES" altLang="es-ES" smtClean="0"/>
              <a:pPr>
                <a:defRPr/>
              </a:pPr>
              <a:t>‹Nº›</a:t>
            </a:fld>
            <a:endParaRPr lang="es-ES" altLang="es-ES"/>
          </a:p>
        </p:txBody>
      </p:sp>
    </p:spTree>
    <p:extLst>
      <p:ext uri="{BB962C8B-B14F-4D97-AF65-F5344CB8AC3E}">
        <p14:creationId xmlns:p14="http://schemas.microsoft.com/office/powerpoint/2010/main" val="4186817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34914369-0C26-4E22-8E4A-7F515732DD71}" type="slidenum">
              <a:rPr lang="es-ES" altLang="es-ES" smtClean="0"/>
              <a:pPr>
                <a:defRPr/>
              </a:pPr>
              <a:t>‹Nº›</a:t>
            </a:fld>
            <a:endParaRPr lang="es-ES" altLang="es-ES"/>
          </a:p>
        </p:txBody>
      </p:sp>
    </p:spTree>
    <p:extLst>
      <p:ext uri="{BB962C8B-B14F-4D97-AF65-F5344CB8AC3E}">
        <p14:creationId xmlns:p14="http://schemas.microsoft.com/office/powerpoint/2010/main" val="381021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s-ES" altLang="es-ES"/>
          </a:p>
        </p:txBody>
      </p:sp>
      <p:sp>
        <p:nvSpPr>
          <p:cNvPr id="5" name="Footer Placeholder 4"/>
          <p:cNvSpPr>
            <a:spLocks noGrp="1"/>
          </p:cNvSpPr>
          <p:nvPr>
            <p:ph type="ftr" sz="quarter" idx="11"/>
          </p:nvPr>
        </p:nvSpPr>
        <p:spPr/>
        <p:txBody>
          <a:bodyPr/>
          <a:lstStyle/>
          <a:p>
            <a:pPr>
              <a:defRPr/>
            </a:pPr>
            <a:endParaRPr lang="es-ES" altLang="es-ES"/>
          </a:p>
        </p:txBody>
      </p:sp>
      <p:sp>
        <p:nvSpPr>
          <p:cNvPr id="6" name="Slide Number Placeholder 5"/>
          <p:cNvSpPr>
            <a:spLocks noGrp="1"/>
          </p:cNvSpPr>
          <p:nvPr>
            <p:ph type="sldNum" sz="quarter" idx="12"/>
          </p:nvPr>
        </p:nvSpPr>
        <p:spPr/>
        <p:txBody>
          <a:bodyPr/>
          <a:lstStyle/>
          <a:p>
            <a:pPr>
              <a:defRPr/>
            </a:pPr>
            <a:fld id="{0DE7EB3E-C7EB-4791-9717-8288C0A6E962}" type="slidenum">
              <a:rPr lang="es-ES" altLang="es-ES" smtClean="0"/>
              <a:pPr>
                <a:defRPr/>
              </a:pPr>
              <a:t>‹Nº›</a:t>
            </a:fld>
            <a:endParaRPr lang="es-ES" altLang="es-ES"/>
          </a:p>
        </p:txBody>
      </p:sp>
    </p:spTree>
    <p:extLst>
      <p:ext uri="{BB962C8B-B14F-4D97-AF65-F5344CB8AC3E}">
        <p14:creationId xmlns:p14="http://schemas.microsoft.com/office/powerpoint/2010/main" val="2376325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endParaRPr lang="es-ES" altLang="es-ES"/>
          </a:p>
        </p:txBody>
      </p:sp>
      <p:sp>
        <p:nvSpPr>
          <p:cNvPr id="6" name="Footer Placeholder 5"/>
          <p:cNvSpPr>
            <a:spLocks noGrp="1"/>
          </p:cNvSpPr>
          <p:nvPr>
            <p:ph type="ftr" sz="quarter" idx="11"/>
          </p:nvPr>
        </p:nvSpPr>
        <p:spPr/>
        <p:txBody>
          <a:bodyPr/>
          <a:lstStyle/>
          <a:p>
            <a:pPr>
              <a:defRPr/>
            </a:pPr>
            <a:endParaRPr lang="es-ES" altLang="es-ES"/>
          </a:p>
        </p:txBody>
      </p:sp>
      <p:sp>
        <p:nvSpPr>
          <p:cNvPr id="7" name="Slide Number Placeholder 6"/>
          <p:cNvSpPr>
            <a:spLocks noGrp="1"/>
          </p:cNvSpPr>
          <p:nvPr>
            <p:ph type="sldNum" sz="quarter" idx="12"/>
          </p:nvPr>
        </p:nvSpPr>
        <p:spPr/>
        <p:txBody>
          <a:bodyPr/>
          <a:lstStyle/>
          <a:p>
            <a:pPr>
              <a:defRPr/>
            </a:pPr>
            <a:fld id="{84508E46-1A8A-456A-A96D-DD53BC0C7342}" type="slidenum">
              <a:rPr lang="es-ES" altLang="es-ES" smtClean="0"/>
              <a:pPr>
                <a:defRPr/>
              </a:pPr>
              <a:t>‹Nº›</a:t>
            </a:fld>
            <a:endParaRPr lang="es-ES" altLang="es-ES"/>
          </a:p>
        </p:txBody>
      </p:sp>
    </p:spTree>
    <p:extLst>
      <p:ext uri="{BB962C8B-B14F-4D97-AF65-F5344CB8AC3E}">
        <p14:creationId xmlns:p14="http://schemas.microsoft.com/office/powerpoint/2010/main" val="4041854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endParaRPr lang="es-ES" altLang="es-ES"/>
          </a:p>
        </p:txBody>
      </p:sp>
      <p:sp>
        <p:nvSpPr>
          <p:cNvPr id="8" name="Footer Placeholder 7"/>
          <p:cNvSpPr>
            <a:spLocks noGrp="1"/>
          </p:cNvSpPr>
          <p:nvPr>
            <p:ph type="ftr" sz="quarter" idx="11"/>
          </p:nvPr>
        </p:nvSpPr>
        <p:spPr/>
        <p:txBody>
          <a:bodyPr/>
          <a:lstStyle/>
          <a:p>
            <a:pPr>
              <a:defRPr/>
            </a:pPr>
            <a:endParaRPr lang="es-ES" altLang="es-ES"/>
          </a:p>
        </p:txBody>
      </p:sp>
      <p:sp>
        <p:nvSpPr>
          <p:cNvPr id="9" name="Slide Number Placeholder 8"/>
          <p:cNvSpPr>
            <a:spLocks noGrp="1"/>
          </p:cNvSpPr>
          <p:nvPr>
            <p:ph type="sldNum" sz="quarter" idx="12"/>
          </p:nvPr>
        </p:nvSpPr>
        <p:spPr/>
        <p:txBody>
          <a:bodyPr/>
          <a:lstStyle/>
          <a:p>
            <a:pPr>
              <a:defRPr/>
            </a:pPr>
            <a:fld id="{470F56DA-21C5-4BFA-8068-10BA8A7DC88A}" type="slidenum">
              <a:rPr lang="es-ES" altLang="es-ES" smtClean="0"/>
              <a:pPr>
                <a:defRPr/>
              </a:pPr>
              <a:t>‹Nº›</a:t>
            </a:fld>
            <a:endParaRPr lang="es-ES" altLang="es-ES"/>
          </a:p>
        </p:txBody>
      </p:sp>
    </p:spTree>
    <p:extLst>
      <p:ext uri="{BB962C8B-B14F-4D97-AF65-F5344CB8AC3E}">
        <p14:creationId xmlns:p14="http://schemas.microsoft.com/office/powerpoint/2010/main" val="281810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endParaRPr lang="es-ES" altLang="es-ES"/>
          </a:p>
        </p:txBody>
      </p:sp>
      <p:sp>
        <p:nvSpPr>
          <p:cNvPr id="4" name="Footer Placeholder 3"/>
          <p:cNvSpPr>
            <a:spLocks noGrp="1"/>
          </p:cNvSpPr>
          <p:nvPr>
            <p:ph type="ftr" sz="quarter" idx="11"/>
          </p:nvPr>
        </p:nvSpPr>
        <p:spPr/>
        <p:txBody>
          <a:bodyPr/>
          <a:lstStyle/>
          <a:p>
            <a:pPr>
              <a:defRPr/>
            </a:pPr>
            <a:endParaRPr lang="es-ES" altLang="es-ES"/>
          </a:p>
        </p:txBody>
      </p:sp>
      <p:sp>
        <p:nvSpPr>
          <p:cNvPr id="5" name="Slide Number Placeholder 4"/>
          <p:cNvSpPr>
            <a:spLocks noGrp="1"/>
          </p:cNvSpPr>
          <p:nvPr>
            <p:ph type="sldNum" sz="quarter" idx="12"/>
          </p:nvPr>
        </p:nvSpPr>
        <p:spPr/>
        <p:txBody>
          <a:bodyPr/>
          <a:lstStyle/>
          <a:p>
            <a:pPr>
              <a:defRPr/>
            </a:pPr>
            <a:fld id="{79EB07B7-3504-4FD2-ACFE-8B4990AD7AB3}" type="slidenum">
              <a:rPr lang="es-ES" altLang="es-ES" smtClean="0"/>
              <a:pPr>
                <a:defRPr/>
              </a:pPr>
              <a:t>‹Nº›</a:t>
            </a:fld>
            <a:endParaRPr lang="es-ES" altLang="es-ES"/>
          </a:p>
        </p:txBody>
      </p:sp>
    </p:spTree>
    <p:extLst>
      <p:ext uri="{BB962C8B-B14F-4D97-AF65-F5344CB8AC3E}">
        <p14:creationId xmlns:p14="http://schemas.microsoft.com/office/powerpoint/2010/main" val="290754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ltLang="es-ES"/>
          </a:p>
        </p:txBody>
      </p:sp>
      <p:sp>
        <p:nvSpPr>
          <p:cNvPr id="3" name="Footer Placeholder 2"/>
          <p:cNvSpPr>
            <a:spLocks noGrp="1"/>
          </p:cNvSpPr>
          <p:nvPr>
            <p:ph type="ftr" sz="quarter" idx="11"/>
          </p:nvPr>
        </p:nvSpPr>
        <p:spPr/>
        <p:txBody>
          <a:bodyPr/>
          <a:lstStyle/>
          <a:p>
            <a:pPr>
              <a:defRPr/>
            </a:pPr>
            <a:endParaRPr lang="es-ES" altLang="es-ES"/>
          </a:p>
        </p:txBody>
      </p:sp>
      <p:sp>
        <p:nvSpPr>
          <p:cNvPr id="4" name="Slide Number Placeholder 3"/>
          <p:cNvSpPr>
            <a:spLocks noGrp="1"/>
          </p:cNvSpPr>
          <p:nvPr>
            <p:ph type="sldNum" sz="quarter" idx="12"/>
          </p:nvPr>
        </p:nvSpPr>
        <p:spPr/>
        <p:txBody>
          <a:bodyPr/>
          <a:lstStyle/>
          <a:p>
            <a:pPr>
              <a:defRPr/>
            </a:pPr>
            <a:fld id="{4B8C1D3D-0F00-4143-83E1-6A590AD17C14}" type="slidenum">
              <a:rPr lang="es-ES" altLang="es-ES" smtClean="0"/>
              <a:pPr>
                <a:defRPr/>
              </a:pPr>
              <a:t>‹Nº›</a:t>
            </a:fld>
            <a:endParaRPr lang="es-ES" altLang="es-ES"/>
          </a:p>
        </p:txBody>
      </p:sp>
    </p:spTree>
    <p:extLst>
      <p:ext uri="{BB962C8B-B14F-4D97-AF65-F5344CB8AC3E}">
        <p14:creationId xmlns:p14="http://schemas.microsoft.com/office/powerpoint/2010/main" val="3721940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endParaRPr lang="es-ES" altLang="es-ES"/>
          </a:p>
        </p:txBody>
      </p:sp>
      <p:sp>
        <p:nvSpPr>
          <p:cNvPr id="6" name="Footer Placeholder 5"/>
          <p:cNvSpPr>
            <a:spLocks noGrp="1"/>
          </p:cNvSpPr>
          <p:nvPr>
            <p:ph type="ftr" sz="quarter" idx="11"/>
          </p:nvPr>
        </p:nvSpPr>
        <p:spPr/>
        <p:txBody>
          <a:bodyPr/>
          <a:lstStyle/>
          <a:p>
            <a:pPr>
              <a:defRPr/>
            </a:pPr>
            <a:endParaRPr lang="es-ES" altLang="es-ES"/>
          </a:p>
        </p:txBody>
      </p:sp>
      <p:sp>
        <p:nvSpPr>
          <p:cNvPr id="7" name="Slide Number Placeholder 6"/>
          <p:cNvSpPr>
            <a:spLocks noGrp="1"/>
          </p:cNvSpPr>
          <p:nvPr>
            <p:ph type="sldNum" sz="quarter" idx="12"/>
          </p:nvPr>
        </p:nvSpPr>
        <p:spPr/>
        <p:txBody>
          <a:bodyPr/>
          <a:lstStyle/>
          <a:p>
            <a:pPr>
              <a:defRPr/>
            </a:pPr>
            <a:fld id="{B402AB7C-BCB3-43E3-A16B-2E05CF0FD107}" type="slidenum">
              <a:rPr lang="es-ES" altLang="es-ES" smtClean="0"/>
              <a:pPr>
                <a:defRPr/>
              </a:pPr>
              <a:t>‹Nº›</a:t>
            </a:fld>
            <a:endParaRPr lang="es-ES" altLang="es-ES"/>
          </a:p>
        </p:txBody>
      </p:sp>
    </p:spTree>
    <p:extLst>
      <p:ext uri="{BB962C8B-B14F-4D97-AF65-F5344CB8AC3E}">
        <p14:creationId xmlns:p14="http://schemas.microsoft.com/office/powerpoint/2010/main" val="346461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endParaRPr lang="es-ES" altLang="es-ES"/>
          </a:p>
        </p:txBody>
      </p:sp>
      <p:sp>
        <p:nvSpPr>
          <p:cNvPr id="6" name="Footer Placeholder 5"/>
          <p:cNvSpPr>
            <a:spLocks noGrp="1"/>
          </p:cNvSpPr>
          <p:nvPr>
            <p:ph type="ftr" sz="quarter" idx="11"/>
          </p:nvPr>
        </p:nvSpPr>
        <p:spPr/>
        <p:txBody>
          <a:bodyPr/>
          <a:lstStyle/>
          <a:p>
            <a:pPr>
              <a:defRPr/>
            </a:pPr>
            <a:endParaRPr lang="es-ES" altLang="es-ES"/>
          </a:p>
        </p:txBody>
      </p:sp>
      <p:sp>
        <p:nvSpPr>
          <p:cNvPr id="7" name="Slide Number Placeholder 6"/>
          <p:cNvSpPr>
            <a:spLocks noGrp="1"/>
          </p:cNvSpPr>
          <p:nvPr>
            <p:ph type="sldNum" sz="quarter" idx="12"/>
          </p:nvPr>
        </p:nvSpPr>
        <p:spPr/>
        <p:txBody>
          <a:bodyPr/>
          <a:lstStyle/>
          <a:p>
            <a:pPr>
              <a:defRPr/>
            </a:pPr>
            <a:fld id="{06AE5996-9666-4355-82EE-FD9B3CF77679}" type="slidenum">
              <a:rPr lang="es-ES" altLang="es-ES" smtClean="0"/>
              <a:pPr>
                <a:defRPr/>
              </a:pPr>
              <a:t>‹Nº›</a:t>
            </a:fld>
            <a:endParaRPr lang="es-ES" altLang="es-ES"/>
          </a:p>
        </p:txBody>
      </p:sp>
    </p:spTree>
    <p:extLst>
      <p:ext uri="{BB962C8B-B14F-4D97-AF65-F5344CB8AC3E}">
        <p14:creationId xmlns:p14="http://schemas.microsoft.com/office/powerpoint/2010/main" val="232085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s-ES" alt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s-ES" alt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4F335A-C4AF-4093-96E8-FDF6968FA010}" type="slidenum">
              <a:rPr lang="es-ES" altLang="es-ES" smtClean="0"/>
              <a:pPr>
                <a:defRPr/>
              </a:pPr>
              <a:t>‹Nº›</a:t>
            </a:fld>
            <a:endParaRPr lang="es-ES" altLang="es-ES"/>
          </a:p>
        </p:txBody>
      </p:sp>
    </p:spTree>
    <p:extLst>
      <p:ext uri="{BB962C8B-B14F-4D97-AF65-F5344CB8AC3E}">
        <p14:creationId xmlns:p14="http://schemas.microsoft.com/office/powerpoint/2010/main" val="28839330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27085-28B8-4F98-8F15-6E205439BA62}"/>
              </a:ext>
            </a:extLst>
          </p:cNvPr>
          <p:cNvSpPr>
            <a:spLocks noGrp="1"/>
          </p:cNvSpPr>
          <p:nvPr>
            <p:ph type="title"/>
          </p:nvPr>
        </p:nvSpPr>
        <p:spPr>
          <a:xfrm>
            <a:off x="611188" y="188913"/>
            <a:ext cx="7772400" cy="863600"/>
          </a:xfrm>
        </p:spPr>
        <p:txBody>
          <a:bodyPr/>
          <a:lstStyle/>
          <a:p>
            <a:pPr>
              <a:defRPr/>
            </a:pPr>
            <a:r>
              <a:rPr lang="es-PA" sz="2800" dirty="0">
                <a:solidFill>
                  <a:schemeClr val="accent6"/>
                </a:solidFill>
              </a:rPr>
              <a:t>Estructura Básica del Computador</a:t>
            </a:r>
            <a:br>
              <a:rPr lang="es-PA" sz="2800" dirty="0">
                <a:solidFill>
                  <a:schemeClr val="accent6"/>
                </a:solidFill>
              </a:rPr>
            </a:br>
            <a:r>
              <a:rPr lang="es-PA" sz="2800" dirty="0">
                <a:solidFill>
                  <a:schemeClr val="accent6"/>
                </a:solidFill>
              </a:rPr>
              <a:t>Procesamiento de los Datos por la CPU</a:t>
            </a:r>
            <a:endParaRPr lang="es-ES" sz="2800" dirty="0">
              <a:solidFill>
                <a:schemeClr val="accent6"/>
              </a:solidFill>
            </a:endParaRPr>
          </a:p>
        </p:txBody>
      </p:sp>
      <p:pic>
        <p:nvPicPr>
          <p:cNvPr id="18435" name="Marcador de contenido 4">
            <a:extLst>
              <a:ext uri="{FF2B5EF4-FFF2-40B4-BE49-F238E27FC236}">
                <a16:creationId xmlns:a16="http://schemas.microsoft.com/office/drawing/2014/main" id="{001FD8FC-EF39-487C-B7C7-F0A15B1A2AC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250827" y="1412875"/>
            <a:ext cx="8043863" cy="4618038"/>
          </a:xfrm>
        </p:spPr>
      </p:pic>
      <p:pic>
        <p:nvPicPr>
          <p:cNvPr id="5" name="Audio 4">
            <a:hlinkClick r:id="" action="ppaction://media"/>
            <a:extLst>
              <a:ext uri="{FF2B5EF4-FFF2-40B4-BE49-F238E27FC236}">
                <a16:creationId xmlns:a16="http://schemas.microsoft.com/office/drawing/2014/main" id="{7BBF39F8-544B-4898-8268-D3890F74CE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5007"/>
    </mc:Choice>
    <mc:Fallback xmlns="">
      <p:transition spd="slow" advTm="195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250" y="2380868"/>
            <a:ext cx="8986749" cy="2087795"/>
            <a:chOff x="143163" y="5763486"/>
            <a:chExt cx="11982332" cy="739555"/>
          </a:xfrm>
        </p:grpSpPr>
        <p:sp>
          <p:nvSpPr>
            <p:cNvPr id="84" name="Rectangle 83">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466344"/>
            <a:ext cx="8333796"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7" name="Marcador de contenido 6">
            <a:extLst>
              <a:ext uri="{FF2B5EF4-FFF2-40B4-BE49-F238E27FC236}">
                <a16:creationId xmlns:a16="http://schemas.microsoft.com/office/drawing/2014/main" id="{C2AC06AD-FC67-4238-9FF7-1719AFB0B07F}"/>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33" r="-1" b="8873"/>
          <a:stretch/>
        </p:blipFill>
        <p:spPr>
          <a:xfrm>
            <a:off x="628650" y="704765"/>
            <a:ext cx="7971282" cy="54400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511403"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5274821"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290" name="Título 1">
            <a:extLst>
              <a:ext uri="{FF2B5EF4-FFF2-40B4-BE49-F238E27FC236}">
                <a16:creationId xmlns:a16="http://schemas.microsoft.com/office/drawing/2014/main" id="{A86419B1-1586-4BF7-87C0-FBA695E87C6E}"/>
              </a:ext>
            </a:extLst>
          </p:cNvPr>
          <p:cNvSpPr>
            <a:spLocks noGrp="1" noChangeArrowheads="1"/>
          </p:cNvSpPr>
          <p:nvPr>
            <p:ph type="title"/>
          </p:nvPr>
        </p:nvSpPr>
        <p:spPr>
          <a:xfrm>
            <a:off x="723570" y="804328"/>
            <a:ext cx="4568484" cy="1205821"/>
          </a:xfrm>
        </p:spPr>
        <p:txBody>
          <a:bodyPr>
            <a:normAutofit/>
          </a:bodyPr>
          <a:lstStyle/>
          <a:p>
            <a:r>
              <a:rPr lang="es-PA" altLang="es-ES" sz="3500">
                <a:solidFill>
                  <a:srgbClr val="FEFFFF"/>
                </a:solidFill>
              </a:rPr>
              <a:t>Partes del Computador</a:t>
            </a:r>
            <a:endParaRPr lang="es-ES" altLang="es-ES" sz="3500">
              <a:solidFill>
                <a:srgbClr val="FEFFFF"/>
              </a:solidFill>
            </a:endParaRPr>
          </a:p>
        </p:txBody>
      </p:sp>
      <p:sp>
        <p:nvSpPr>
          <p:cNvPr id="3" name="Marcador de contenido 2">
            <a:extLst>
              <a:ext uri="{FF2B5EF4-FFF2-40B4-BE49-F238E27FC236}">
                <a16:creationId xmlns:a16="http://schemas.microsoft.com/office/drawing/2014/main" id="{345032BB-F1BA-44F9-81F5-9549316A6C4B}"/>
              </a:ext>
            </a:extLst>
          </p:cNvPr>
          <p:cNvSpPr>
            <a:spLocks noGrp="1"/>
          </p:cNvSpPr>
          <p:nvPr>
            <p:ph idx="1"/>
          </p:nvPr>
        </p:nvSpPr>
        <p:spPr>
          <a:xfrm>
            <a:off x="961641" y="2494450"/>
            <a:ext cx="4330413" cy="3563159"/>
          </a:xfrm>
        </p:spPr>
        <p:txBody>
          <a:bodyPr>
            <a:normAutofit/>
          </a:bodyPr>
          <a:lstStyle/>
          <a:p>
            <a:pPr marL="0" indent="0">
              <a:buNone/>
              <a:defRPr/>
            </a:pPr>
            <a:r>
              <a:rPr lang="es-ES" sz="1300" b="1"/>
              <a:t>Unidad de disco duro </a:t>
            </a:r>
            <a:r>
              <a:rPr lang="es-ES" sz="1300"/>
              <a:t>o </a:t>
            </a:r>
            <a:r>
              <a:rPr lang="es-ES" sz="1300" b="1"/>
              <a:t>unidad de disco rígido</a:t>
            </a:r>
            <a:r>
              <a:rPr lang="es-ES" sz="1300"/>
              <a:t>(también conocida como </a:t>
            </a:r>
            <a:r>
              <a:rPr lang="es-ES" sz="1300" b="1"/>
              <a:t>HDD</a:t>
            </a:r>
            <a:r>
              <a:rPr lang="es-ES" sz="1300"/>
              <a:t> por su nombre en inglés </a:t>
            </a:r>
            <a:r>
              <a:rPr lang="es-ES" sz="1300" i="1"/>
              <a:t>Hard Disc Drive</a:t>
            </a:r>
            <a:r>
              <a:rPr lang="es-ES" sz="1300"/>
              <a:t>).</a:t>
            </a:r>
          </a:p>
          <a:p>
            <a:pPr marL="0" indent="0">
              <a:buNone/>
              <a:defRPr/>
            </a:pPr>
            <a:endParaRPr lang="es-ES" sz="1300"/>
          </a:p>
          <a:p>
            <a:pPr marL="0" indent="0">
              <a:buNone/>
              <a:defRPr/>
            </a:pPr>
            <a:r>
              <a:rPr lang="es-ES" sz="1300"/>
              <a:t>Este componente es el principal dispositivo de almacenamiento en un computador. Contiene el sistema operativo y las aplicaciones informáticas. También se utiliza para almacenar otros archivos digitales como música, videos, fotos, etc.</a:t>
            </a:r>
          </a:p>
          <a:p>
            <a:pPr marL="0" indent="0">
              <a:buNone/>
              <a:defRPr/>
            </a:pPr>
            <a:endParaRPr lang="es-ES" sz="1300"/>
          </a:p>
          <a:p>
            <a:pPr marL="0" indent="0">
              <a:buNone/>
              <a:defRPr/>
            </a:pPr>
            <a:r>
              <a:rPr lang="es-ES" altLang="es-ES" sz="1300"/>
              <a:t>Los discos duros tradicionales utilizan tecnología de almacenamiento magnético. En su interior hay platos magnéticos en los que se graba la información. Estos platos giran a gran velocidad y los datos son escritos o leídos por medio de los llamados cabezales</a:t>
            </a:r>
          </a:p>
          <a:p>
            <a:pPr marL="0" indent="0">
              <a:buNone/>
              <a:defRPr/>
            </a:pPr>
            <a:endParaRPr lang="es-ES" sz="1300"/>
          </a:p>
          <a:p>
            <a:pPr marL="0" indent="0">
              <a:buNone/>
              <a:defRPr/>
            </a:pPr>
            <a:endParaRPr lang="es-ES" sz="1300"/>
          </a:p>
          <a:p>
            <a:pPr>
              <a:defRPr/>
            </a:pPr>
            <a:endParaRPr lang="es-ES" sz="1300"/>
          </a:p>
        </p:txBody>
      </p:sp>
      <p:pic>
        <p:nvPicPr>
          <p:cNvPr id="12292" name="Picture 2" descr="Unidad de Disco Duro">
            <a:extLst>
              <a:ext uri="{FF2B5EF4-FFF2-40B4-BE49-F238E27FC236}">
                <a16:creationId xmlns:a16="http://schemas.microsoft.com/office/drawing/2014/main" id="{2F1B251F-D3DE-425B-A98D-8A4A2460CEA3}"/>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018529" y="2336701"/>
            <a:ext cx="2507555" cy="1475032"/>
          </a:xfrm>
          <a:prstGeom prst="rect">
            <a:avLst/>
          </a:prstGeom>
          <a:noFill/>
          <a:extLst>
            <a:ext uri="{909E8E84-426E-40DD-AFC4-6F175D3DCCD1}">
              <a14:hiddenFill xmlns:a14="http://schemas.microsoft.com/office/drawing/2010/main">
                <a:solidFill>
                  <a:srgbClr val="FFFFFF"/>
                </a:solidFill>
              </a14:hiddenFill>
            </a:ext>
          </a:extLst>
        </p:spPr>
      </p:pic>
      <p:pic>
        <p:nvPicPr>
          <p:cNvPr id="12293" name="Imagen 1">
            <a:extLst>
              <a:ext uri="{FF2B5EF4-FFF2-40B4-BE49-F238E27FC236}">
                <a16:creationId xmlns:a16="http://schemas.microsoft.com/office/drawing/2014/main" id="{90712081-E6AA-472D-89AB-6160FABFAD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18529" y="4088345"/>
            <a:ext cx="2505269" cy="16033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13323" name="Rectangle 7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ítulo 1">
            <a:extLst>
              <a:ext uri="{FF2B5EF4-FFF2-40B4-BE49-F238E27FC236}">
                <a16:creationId xmlns:a16="http://schemas.microsoft.com/office/drawing/2014/main" id="{69026B43-0B60-4BFD-9AC0-B37249F6CF59}"/>
              </a:ext>
            </a:extLst>
          </p:cNvPr>
          <p:cNvSpPr>
            <a:spLocks noGrp="1" noChangeArrowheads="1"/>
          </p:cNvSpPr>
          <p:nvPr>
            <p:ph type="title"/>
          </p:nvPr>
        </p:nvSpPr>
        <p:spPr>
          <a:xfrm>
            <a:off x="628650" y="345810"/>
            <a:ext cx="3840421" cy="1325563"/>
          </a:xfrm>
        </p:spPr>
        <p:txBody>
          <a:bodyPr vert="horz" lIns="91440" tIns="45720" rIns="91440" bIns="45720" rtlCol="0" anchor="ctr">
            <a:normAutofit/>
          </a:bodyPr>
          <a:lstStyle/>
          <a:p>
            <a:r>
              <a:rPr lang="en-US" altLang="es-ES" kern="1200">
                <a:solidFill>
                  <a:schemeClr val="tx1"/>
                </a:solidFill>
                <a:latin typeface="+mj-lt"/>
                <a:ea typeface="+mj-ea"/>
                <a:cs typeface="+mj-cs"/>
              </a:rPr>
              <a:t>Partes del Computador</a:t>
            </a:r>
          </a:p>
        </p:txBody>
      </p:sp>
      <p:sp>
        <p:nvSpPr>
          <p:cNvPr id="13315" name="Marcador de contenido 2">
            <a:extLst>
              <a:ext uri="{FF2B5EF4-FFF2-40B4-BE49-F238E27FC236}">
                <a16:creationId xmlns:a16="http://schemas.microsoft.com/office/drawing/2014/main" id="{68427D6E-F42E-43C9-8EE2-D4BB561843E6}"/>
              </a:ext>
            </a:extLst>
          </p:cNvPr>
          <p:cNvSpPr>
            <a:spLocks noGrp="1" noChangeArrowheads="1"/>
          </p:cNvSpPr>
          <p:nvPr>
            <p:ph sz="half" idx="1"/>
          </p:nvPr>
        </p:nvSpPr>
        <p:spPr>
          <a:xfrm>
            <a:off x="628650" y="1825625"/>
            <a:ext cx="3819146" cy="4351338"/>
          </a:xfrm>
        </p:spPr>
        <p:txBody>
          <a:bodyPr vert="horz" lIns="91440" tIns="45720" rIns="91440" bIns="45720" rtlCol="0">
            <a:normAutofit lnSpcReduction="10000"/>
          </a:bodyPr>
          <a:lstStyle/>
          <a:p>
            <a:pPr marL="0"/>
            <a:r>
              <a:rPr lang="en-US" altLang="es-ES" sz="2000" dirty="0"/>
              <a:t>La </a:t>
            </a:r>
            <a:r>
              <a:rPr lang="en-US" altLang="es-ES" sz="2000" dirty="0" err="1"/>
              <a:t>unidad</a:t>
            </a:r>
            <a:r>
              <a:rPr lang="en-US" altLang="es-ES" sz="2000" dirty="0"/>
              <a:t> de </a:t>
            </a:r>
            <a:r>
              <a:rPr lang="en-US" altLang="es-ES" sz="2000" dirty="0" err="1"/>
              <a:t>estado</a:t>
            </a:r>
            <a:r>
              <a:rPr lang="en-US" altLang="es-ES" sz="2000" dirty="0"/>
              <a:t> </a:t>
            </a:r>
            <a:r>
              <a:rPr lang="en-US" altLang="es-ES" sz="2000" dirty="0" err="1"/>
              <a:t>sólido</a:t>
            </a:r>
            <a:r>
              <a:rPr lang="en-US" altLang="es-ES" sz="2000" dirty="0"/>
              <a:t>, SSD (</a:t>
            </a:r>
            <a:r>
              <a:rPr lang="en-US" altLang="es-ES" sz="2000" dirty="0" err="1"/>
              <a:t>acrónimo</a:t>
            </a:r>
            <a:r>
              <a:rPr lang="en-US" altLang="es-ES" sz="2000" dirty="0"/>
              <a:t> </a:t>
            </a:r>
            <a:r>
              <a:rPr lang="en-US" altLang="es-ES" sz="2000" dirty="0" err="1"/>
              <a:t>inglés</a:t>
            </a:r>
            <a:r>
              <a:rPr lang="en-US" altLang="es-ES" sz="2000" dirty="0"/>
              <a:t> de solid-state drive) es un </a:t>
            </a:r>
            <a:r>
              <a:rPr lang="en-US" altLang="es-ES" sz="2000" dirty="0" err="1"/>
              <a:t>tipo</a:t>
            </a:r>
            <a:r>
              <a:rPr lang="en-US" altLang="es-ES" sz="2000" dirty="0"/>
              <a:t> de </a:t>
            </a:r>
            <a:r>
              <a:rPr lang="en-US" altLang="es-ES" sz="2000" dirty="0" err="1"/>
              <a:t>dispositivo</a:t>
            </a:r>
            <a:r>
              <a:rPr lang="en-US" altLang="es-ES" sz="2000" dirty="0"/>
              <a:t> de </a:t>
            </a:r>
            <a:r>
              <a:rPr lang="en-US" altLang="es-ES" sz="2000" dirty="0" err="1"/>
              <a:t>almacenamiento</a:t>
            </a:r>
            <a:r>
              <a:rPr lang="en-US" altLang="es-ES" sz="2000" dirty="0"/>
              <a:t> de </a:t>
            </a:r>
            <a:r>
              <a:rPr lang="en-US" altLang="es-ES" sz="2000" dirty="0" err="1"/>
              <a:t>datos</a:t>
            </a:r>
            <a:r>
              <a:rPr lang="en-US" altLang="es-ES" sz="2000" dirty="0"/>
              <a:t> que </a:t>
            </a:r>
            <a:r>
              <a:rPr lang="en-US" altLang="es-ES" sz="2000" dirty="0" err="1"/>
              <a:t>utiliza</a:t>
            </a:r>
            <a:r>
              <a:rPr lang="en-US" altLang="es-ES" sz="2000" dirty="0"/>
              <a:t> </a:t>
            </a:r>
            <a:r>
              <a:rPr lang="en-US" altLang="es-ES" sz="2000" dirty="0" err="1"/>
              <a:t>memoria</a:t>
            </a:r>
            <a:r>
              <a:rPr lang="en-US" altLang="es-ES" sz="2000" dirty="0"/>
              <a:t> no </a:t>
            </a:r>
            <a:r>
              <a:rPr lang="en-US" altLang="es-ES" sz="2000" dirty="0" err="1"/>
              <a:t>volátil</a:t>
            </a:r>
            <a:r>
              <a:rPr lang="en-US" altLang="es-ES" sz="2000" dirty="0"/>
              <a:t>, </a:t>
            </a:r>
            <a:r>
              <a:rPr lang="en-US" altLang="es-ES" sz="2000" dirty="0" err="1"/>
              <a:t>como</a:t>
            </a:r>
            <a:r>
              <a:rPr lang="en-US" altLang="es-ES" sz="2000" dirty="0"/>
              <a:t> la </a:t>
            </a:r>
            <a:r>
              <a:rPr lang="en-US" altLang="es-ES" sz="2000" dirty="0" err="1"/>
              <a:t>memoria</a:t>
            </a:r>
            <a:r>
              <a:rPr lang="en-US" altLang="es-ES" sz="2000" dirty="0"/>
              <a:t> flash, para </a:t>
            </a:r>
            <a:r>
              <a:rPr lang="en-US" altLang="es-ES" sz="2000" dirty="0" err="1"/>
              <a:t>almacenar</a:t>
            </a:r>
            <a:r>
              <a:rPr lang="en-US" altLang="es-ES" sz="2000" dirty="0"/>
              <a:t> </a:t>
            </a:r>
            <a:r>
              <a:rPr lang="en-US" altLang="es-ES" sz="2000" dirty="0" err="1"/>
              <a:t>datos</a:t>
            </a:r>
            <a:r>
              <a:rPr lang="en-US" altLang="es-ES" sz="2000" dirty="0"/>
              <a:t>, </a:t>
            </a:r>
            <a:r>
              <a:rPr lang="en-US" altLang="es-ES" sz="2000" dirty="0" err="1"/>
              <a:t>en</a:t>
            </a:r>
            <a:r>
              <a:rPr lang="en-US" altLang="es-ES" sz="2000" dirty="0"/>
              <a:t> </a:t>
            </a:r>
            <a:r>
              <a:rPr lang="en-US" altLang="es-ES" sz="2000" dirty="0" err="1"/>
              <a:t>lugar</a:t>
            </a:r>
            <a:r>
              <a:rPr lang="en-US" altLang="es-ES" sz="2000" dirty="0"/>
              <a:t> de los </a:t>
            </a:r>
            <a:r>
              <a:rPr lang="en-US" altLang="es-ES" sz="2000" dirty="0" err="1"/>
              <a:t>platos</a:t>
            </a:r>
            <a:r>
              <a:rPr lang="en-US" altLang="es-ES" sz="2000" dirty="0"/>
              <a:t> o discos </a:t>
            </a:r>
            <a:r>
              <a:rPr lang="en-US" altLang="es-ES" sz="2000" dirty="0" err="1"/>
              <a:t>magnéticos</a:t>
            </a:r>
            <a:r>
              <a:rPr lang="en-US" altLang="es-ES" sz="2000" dirty="0"/>
              <a:t> de las </a:t>
            </a:r>
            <a:r>
              <a:rPr lang="en-US" altLang="es-ES" sz="2000" dirty="0" err="1"/>
              <a:t>unidades</a:t>
            </a:r>
            <a:r>
              <a:rPr lang="en-US" altLang="es-ES" sz="2000" dirty="0"/>
              <a:t> de discos </a:t>
            </a:r>
            <a:r>
              <a:rPr lang="en-US" altLang="es-ES" sz="2000" dirty="0" err="1"/>
              <a:t>duros</a:t>
            </a:r>
            <a:r>
              <a:rPr lang="en-US" altLang="es-ES" sz="2000" dirty="0"/>
              <a:t> (HDD) </a:t>
            </a:r>
            <a:r>
              <a:rPr lang="en-US" altLang="es-ES" sz="2000" dirty="0" err="1"/>
              <a:t>convencionales</a:t>
            </a:r>
            <a:r>
              <a:rPr lang="en-US" altLang="es-ES" sz="2000" dirty="0"/>
              <a:t>.</a:t>
            </a:r>
          </a:p>
          <a:p>
            <a:pPr marL="0"/>
            <a:r>
              <a:rPr lang="en-US" altLang="es-ES" sz="2000" dirty="0"/>
              <a:t>SSD, </a:t>
            </a:r>
            <a:r>
              <a:rPr lang="en-US" altLang="es-ES" sz="2000" dirty="0" err="1"/>
              <a:t>basados</a:t>
            </a:r>
            <a:r>
              <a:rPr lang="en-US" altLang="es-ES" sz="2000" dirty="0"/>
              <a:t> un </a:t>
            </a:r>
            <a:r>
              <a:rPr lang="en-US" altLang="es-ES" sz="2000" dirty="0" err="1"/>
              <a:t>tipo</a:t>
            </a:r>
            <a:r>
              <a:rPr lang="en-US" altLang="es-ES" sz="2000" dirty="0"/>
              <a:t> de Memoria Flash, la </a:t>
            </a:r>
            <a:r>
              <a:rPr lang="en-US" altLang="es-ES" sz="2000" dirty="0" err="1"/>
              <a:t>cual</a:t>
            </a:r>
            <a:r>
              <a:rPr lang="en-US" altLang="es-ES" sz="2000" dirty="0"/>
              <a:t> se </a:t>
            </a:r>
            <a:r>
              <a:rPr lang="en-US" altLang="es-ES" sz="2000" dirty="0" err="1"/>
              <a:t>basa</a:t>
            </a:r>
            <a:r>
              <a:rPr lang="en-US" altLang="es-ES" sz="2000" dirty="0"/>
              <a:t> </a:t>
            </a:r>
            <a:r>
              <a:rPr lang="en-US" altLang="es-ES" sz="2000" dirty="0" err="1"/>
              <a:t>en</a:t>
            </a:r>
            <a:r>
              <a:rPr lang="en-US" altLang="es-ES" sz="2000" dirty="0"/>
              <a:t> la </a:t>
            </a:r>
            <a:r>
              <a:rPr lang="en-US" altLang="es-ES" sz="2000" dirty="0" err="1"/>
              <a:t>tecnología</a:t>
            </a:r>
            <a:r>
              <a:rPr lang="en-US" altLang="es-ES" sz="2000" dirty="0"/>
              <a:t> de Memoria EEPROM (Electrically Erasable Programmable Read Only Memory)</a:t>
            </a:r>
          </a:p>
        </p:txBody>
      </p:sp>
      <p:sp>
        <p:nvSpPr>
          <p:cNvPr id="13324" name="Oval 7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5426" y="1364732"/>
            <a:ext cx="710616"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317" name="Imagen 8">
            <a:extLst>
              <a:ext uri="{FF2B5EF4-FFF2-40B4-BE49-F238E27FC236}">
                <a16:creationId xmlns:a16="http://schemas.microsoft.com/office/drawing/2014/main" id="{62F91CAC-D886-4608-81D1-C2E4375877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00" r="12188" b="3"/>
          <a:stretch/>
        </p:blipFill>
        <p:spPr bwMode="auto">
          <a:xfrm>
            <a:off x="5925944" y="2727729"/>
            <a:ext cx="3218056"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Arc 8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022954" y="-170491"/>
            <a:ext cx="4021193"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316" name="Marcador de contenido 7">
            <a:extLst>
              <a:ext uri="{FF2B5EF4-FFF2-40B4-BE49-F238E27FC236}">
                <a16:creationId xmlns:a16="http://schemas.microsoft.com/office/drawing/2014/main" id="{E349CFC1-CAE7-457B-B73A-5487F226BD56}"/>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7096" r="5149" b="-4"/>
          <a:stretch/>
        </p:blipFill>
        <p:spPr>
          <a:xfrm>
            <a:off x="4696205" y="1"/>
            <a:ext cx="2639484"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2" name="Rectangle 73">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7479"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3" name="Picture 75">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4338" name="Título 1">
            <a:extLst>
              <a:ext uri="{FF2B5EF4-FFF2-40B4-BE49-F238E27FC236}">
                <a16:creationId xmlns:a16="http://schemas.microsoft.com/office/drawing/2014/main" id="{87C8D89B-83C0-4538-826A-6D2B8CB1129E}"/>
              </a:ext>
            </a:extLst>
          </p:cNvPr>
          <p:cNvSpPr>
            <a:spLocks noGrp="1" noChangeArrowheads="1"/>
          </p:cNvSpPr>
          <p:nvPr>
            <p:ph type="title"/>
          </p:nvPr>
        </p:nvSpPr>
        <p:spPr>
          <a:xfrm>
            <a:off x="601005" y="802955"/>
            <a:ext cx="3574747" cy="1454051"/>
          </a:xfrm>
        </p:spPr>
        <p:txBody>
          <a:bodyPr vert="horz" lIns="91440" tIns="45720" rIns="91440" bIns="45720" rtlCol="0" anchor="ctr">
            <a:normAutofit/>
          </a:bodyPr>
          <a:lstStyle/>
          <a:p>
            <a:r>
              <a:rPr lang="en-US" altLang="es-ES" sz="3100" kern="1200">
                <a:solidFill>
                  <a:srgbClr val="000000"/>
                </a:solidFill>
                <a:latin typeface="+mj-lt"/>
                <a:ea typeface="+mj-ea"/>
                <a:cs typeface="+mj-cs"/>
              </a:rPr>
              <a:t>Partes del Computador</a:t>
            </a:r>
          </a:p>
        </p:txBody>
      </p:sp>
      <p:sp>
        <p:nvSpPr>
          <p:cNvPr id="6147" name="Marcador de contenido 2">
            <a:extLst>
              <a:ext uri="{FF2B5EF4-FFF2-40B4-BE49-F238E27FC236}">
                <a16:creationId xmlns:a16="http://schemas.microsoft.com/office/drawing/2014/main" id="{BD3358B1-409C-4644-8BE3-FD0657D8DB51}"/>
              </a:ext>
            </a:extLst>
          </p:cNvPr>
          <p:cNvSpPr>
            <a:spLocks noGrp="1" noChangeArrowheads="1"/>
          </p:cNvSpPr>
          <p:nvPr>
            <p:ph sz="half" idx="1"/>
          </p:nvPr>
        </p:nvSpPr>
        <p:spPr>
          <a:xfrm>
            <a:off x="603504" y="2421683"/>
            <a:ext cx="3574461" cy="3353476"/>
          </a:xfrm>
        </p:spPr>
        <p:txBody>
          <a:bodyPr vert="horz" lIns="91440" tIns="45720" rIns="91440" bIns="45720" rtlCol="0" anchor="t">
            <a:normAutofit/>
          </a:bodyPr>
          <a:lstStyle/>
          <a:p>
            <a:pPr marL="0">
              <a:defRPr/>
            </a:pPr>
            <a:r>
              <a:rPr lang="en-US" altLang="es-ES" sz="1500" dirty="0">
                <a:solidFill>
                  <a:srgbClr val="000000"/>
                </a:solidFill>
              </a:rPr>
              <a:t>La </a:t>
            </a:r>
            <a:r>
              <a:rPr lang="en-US" altLang="es-ES" sz="1500" b="1" dirty="0" err="1">
                <a:solidFill>
                  <a:srgbClr val="000000"/>
                </a:solidFill>
              </a:rPr>
              <a:t>unidad</a:t>
            </a:r>
            <a:r>
              <a:rPr lang="en-US" altLang="es-ES" sz="1500" b="1" dirty="0">
                <a:solidFill>
                  <a:srgbClr val="000000"/>
                </a:solidFill>
              </a:rPr>
              <a:t> de disco </a:t>
            </a:r>
            <a:r>
              <a:rPr lang="en-US" altLang="es-ES" sz="1500" b="1" dirty="0" err="1">
                <a:solidFill>
                  <a:srgbClr val="000000"/>
                </a:solidFill>
              </a:rPr>
              <a:t>óptico</a:t>
            </a:r>
            <a:r>
              <a:rPr lang="en-US" altLang="es-ES" sz="1500" dirty="0">
                <a:solidFill>
                  <a:srgbClr val="000000"/>
                </a:solidFill>
              </a:rPr>
              <a:t> se llama </a:t>
            </a:r>
            <a:r>
              <a:rPr lang="en-US" altLang="es-ES" sz="1500" dirty="0" err="1">
                <a:solidFill>
                  <a:srgbClr val="000000"/>
                </a:solidFill>
              </a:rPr>
              <a:t>así</a:t>
            </a:r>
            <a:r>
              <a:rPr lang="en-US" altLang="es-ES" sz="1500" dirty="0">
                <a:solidFill>
                  <a:srgbClr val="000000"/>
                </a:solidFill>
              </a:rPr>
              <a:t> </a:t>
            </a:r>
            <a:r>
              <a:rPr lang="en-US" altLang="es-ES" sz="1500" dirty="0" err="1">
                <a:solidFill>
                  <a:srgbClr val="000000"/>
                </a:solidFill>
              </a:rPr>
              <a:t>porque</a:t>
            </a:r>
            <a:r>
              <a:rPr lang="en-US" altLang="es-ES" sz="1500" dirty="0">
                <a:solidFill>
                  <a:srgbClr val="000000"/>
                </a:solidFill>
              </a:rPr>
              <a:t> </a:t>
            </a:r>
            <a:r>
              <a:rPr lang="en-US" altLang="es-ES" sz="1500" dirty="0" err="1">
                <a:solidFill>
                  <a:srgbClr val="000000"/>
                </a:solidFill>
              </a:rPr>
              <a:t>utiliza</a:t>
            </a:r>
            <a:r>
              <a:rPr lang="en-US" altLang="es-ES" sz="1500" dirty="0">
                <a:solidFill>
                  <a:srgbClr val="000000"/>
                </a:solidFill>
              </a:rPr>
              <a:t> un </a:t>
            </a:r>
            <a:r>
              <a:rPr lang="en-US" altLang="es-ES" sz="1500" dirty="0" err="1">
                <a:solidFill>
                  <a:srgbClr val="000000"/>
                </a:solidFill>
              </a:rPr>
              <a:t>láser</a:t>
            </a:r>
            <a:r>
              <a:rPr lang="en-US" altLang="es-ES" sz="1500" dirty="0">
                <a:solidFill>
                  <a:srgbClr val="000000"/>
                </a:solidFill>
              </a:rPr>
              <a:t> para leer los </a:t>
            </a:r>
            <a:r>
              <a:rPr lang="en-US" altLang="es-ES" sz="1500" dirty="0" err="1">
                <a:solidFill>
                  <a:srgbClr val="000000"/>
                </a:solidFill>
              </a:rPr>
              <a:t>datos</a:t>
            </a:r>
            <a:r>
              <a:rPr lang="en-US" altLang="es-ES" sz="1500" dirty="0">
                <a:solidFill>
                  <a:srgbClr val="000000"/>
                </a:solidFill>
              </a:rPr>
              <a:t> </a:t>
            </a:r>
            <a:r>
              <a:rPr lang="en-US" altLang="es-ES" sz="1500" dirty="0" err="1">
                <a:solidFill>
                  <a:srgbClr val="000000"/>
                </a:solidFill>
              </a:rPr>
              <a:t>almacenados</a:t>
            </a:r>
            <a:r>
              <a:rPr lang="en-US" altLang="es-ES" sz="1500" dirty="0">
                <a:solidFill>
                  <a:srgbClr val="000000"/>
                </a:solidFill>
              </a:rPr>
              <a:t> </a:t>
            </a:r>
            <a:r>
              <a:rPr lang="en-US" altLang="es-ES" sz="1500" dirty="0" err="1">
                <a:solidFill>
                  <a:srgbClr val="000000"/>
                </a:solidFill>
              </a:rPr>
              <a:t>en</a:t>
            </a:r>
            <a:r>
              <a:rPr lang="en-US" altLang="es-ES" sz="1500" dirty="0">
                <a:solidFill>
                  <a:srgbClr val="000000"/>
                </a:solidFill>
              </a:rPr>
              <a:t> </a:t>
            </a:r>
            <a:r>
              <a:rPr lang="en-US" altLang="es-ES" sz="1500" dirty="0" err="1">
                <a:solidFill>
                  <a:srgbClr val="000000"/>
                </a:solidFill>
              </a:rPr>
              <a:t>medios</a:t>
            </a:r>
            <a:r>
              <a:rPr lang="en-US" altLang="es-ES" sz="1500" dirty="0">
                <a:solidFill>
                  <a:srgbClr val="000000"/>
                </a:solidFill>
              </a:rPr>
              <a:t> </a:t>
            </a:r>
            <a:r>
              <a:rPr lang="en-US" altLang="es-ES" sz="1500" dirty="0" err="1">
                <a:solidFill>
                  <a:srgbClr val="000000"/>
                </a:solidFill>
              </a:rPr>
              <a:t>ópticos</a:t>
            </a:r>
            <a:r>
              <a:rPr lang="en-US" altLang="es-ES" sz="1500" dirty="0">
                <a:solidFill>
                  <a:srgbClr val="000000"/>
                </a:solidFill>
              </a:rPr>
              <a:t> </a:t>
            </a:r>
            <a:r>
              <a:rPr lang="en-US" altLang="es-ES" sz="1500" dirty="0" err="1">
                <a:solidFill>
                  <a:srgbClr val="000000"/>
                </a:solidFill>
              </a:rPr>
              <a:t>como</a:t>
            </a:r>
            <a:r>
              <a:rPr lang="en-US" altLang="es-ES" sz="1500" dirty="0">
                <a:solidFill>
                  <a:srgbClr val="000000"/>
                </a:solidFill>
              </a:rPr>
              <a:t> el Disco </a:t>
            </a:r>
            <a:r>
              <a:rPr lang="en-US" altLang="es-ES" sz="1500" dirty="0" err="1">
                <a:solidFill>
                  <a:srgbClr val="000000"/>
                </a:solidFill>
              </a:rPr>
              <a:t>Compacto</a:t>
            </a:r>
            <a:r>
              <a:rPr lang="en-US" altLang="es-ES" sz="1500" dirty="0">
                <a:solidFill>
                  <a:srgbClr val="000000"/>
                </a:solidFill>
              </a:rPr>
              <a:t> (CD), el Disco </a:t>
            </a:r>
            <a:r>
              <a:rPr lang="en-US" altLang="es-ES" sz="1500" dirty="0" err="1">
                <a:solidFill>
                  <a:srgbClr val="000000"/>
                </a:solidFill>
              </a:rPr>
              <a:t>Versátil</a:t>
            </a:r>
            <a:r>
              <a:rPr lang="en-US" altLang="es-ES" sz="1500" dirty="0">
                <a:solidFill>
                  <a:srgbClr val="000000"/>
                </a:solidFill>
              </a:rPr>
              <a:t> Digital (DVD) o el Disco Blu-ray (BD).</a:t>
            </a:r>
          </a:p>
          <a:p>
            <a:pPr marL="0">
              <a:defRPr/>
            </a:pPr>
            <a:endParaRPr lang="en-US" altLang="es-ES" sz="1500" dirty="0">
              <a:solidFill>
                <a:srgbClr val="000000"/>
              </a:solidFill>
            </a:endParaRPr>
          </a:p>
          <a:p>
            <a:pPr marL="0">
              <a:defRPr/>
            </a:pPr>
            <a:r>
              <a:rPr lang="en-US" altLang="es-ES" sz="1500" dirty="0" err="1">
                <a:solidFill>
                  <a:srgbClr val="000000"/>
                </a:solidFill>
              </a:rPr>
              <a:t>Esos</a:t>
            </a:r>
            <a:r>
              <a:rPr lang="en-US" altLang="es-ES" sz="1500" dirty="0">
                <a:solidFill>
                  <a:srgbClr val="000000"/>
                </a:solidFill>
              </a:rPr>
              <a:t> </a:t>
            </a:r>
            <a:r>
              <a:rPr lang="en-US" altLang="es-ES" sz="1500" dirty="0" err="1">
                <a:solidFill>
                  <a:srgbClr val="000000"/>
                </a:solidFill>
              </a:rPr>
              <a:t>medios</a:t>
            </a:r>
            <a:r>
              <a:rPr lang="en-US" altLang="es-ES" sz="1500" dirty="0">
                <a:solidFill>
                  <a:srgbClr val="000000"/>
                </a:solidFill>
              </a:rPr>
              <a:t> </a:t>
            </a:r>
            <a:r>
              <a:rPr lang="en-US" altLang="es-ES" sz="1500" dirty="0" err="1">
                <a:solidFill>
                  <a:srgbClr val="000000"/>
                </a:solidFill>
              </a:rPr>
              <a:t>ópticos</a:t>
            </a:r>
            <a:r>
              <a:rPr lang="en-US" altLang="es-ES" sz="1500" dirty="0">
                <a:solidFill>
                  <a:srgbClr val="000000"/>
                </a:solidFill>
              </a:rPr>
              <a:t> </a:t>
            </a:r>
            <a:r>
              <a:rPr lang="en-US" altLang="es-ES" sz="1500" dirty="0" err="1">
                <a:solidFill>
                  <a:srgbClr val="000000"/>
                </a:solidFill>
              </a:rPr>
              <a:t>pueden</a:t>
            </a:r>
            <a:r>
              <a:rPr lang="en-US" altLang="es-ES" sz="1500" dirty="0">
                <a:solidFill>
                  <a:srgbClr val="000000"/>
                </a:solidFill>
              </a:rPr>
              <a:t> </a:t>
            </a:r>
            <a:r>
              <a:rPr lang="en-US" altLang="es-ES" sz="1500" dirty="0" err="1">
                <a:solidFill>
                  <a:srgbClr val="000000"/>
                </a:solidFill>
              </a:rPr>
              <a:t>estar</a:t>
            </a:r>
            <a:r>
              <a:rPr lang="en-US" altLang="es-ES" sz="1500" dirty="0">
                <a:solidFill>
                  <a:srgbClr val="000000"/>
                </a:solidFill>
              </a:rPr>
              <a:t> </a:t>
            </a:r>
            <a:r>
              <a:rPr lang="en-US" altLang="es-ES" sz="1500" dirty="0" err="1">
                <a:solidFill>
                  <a:srgbClr val="000000"/>
                </a:solidFill>
              </a:rPr>
              <a:t>previamente</a:t>
            </a:r>
            <a:r>
              <a:rPr lang="en-US" altLang="es-ES" sz="1500" dirty="0">
                <a:solidFill>
                  <a:srgbClr val="000000"/>
                </a:solidFill>
              </a:rPr>
              <a:t> </a:t>
            </a:r>
            <a:r>
              <a:rPr lang="en-US" altLang="es-ES" sz="1500" dirty="0" err="1">
                <a:solidFill>
                  <a:srgbClr val="000000"/>
                </a:solidFill>
              </a:rPr>
              <a:t>grabados</a:t>
            </a:r>
            <a:r>
              <a:rPr lang="en-US" altLang="es-ES" sz="1500" dirty="0">
                <a:solidFill>
                  <a:srgbClr val="000000"/>
                </a:solidFill>
              </a:rPr>
              <a:t> (</a:t>
            </a:r>
            <a:r>
              <a:rPr lang="en-US" altLang="es-ES" sz="1500" dirty="0" err="1">
                <a:solidFill>
                  <a:srgbClr val="000000"/>
                </a:solidFill>
              </a:rPr>
              <a:t>sólo</a:t>
            </a:r>
            <a:r>
              <a:rPr lang="en-US" altLang="es-ES" sz="1500" dirty="0">
                <a:solidFill>
                  <a:srgbClr val="000000"/>
                </a:solidFill>
              </a:rPr>
              <a:t> </a:t>
            </a:r>
            <a:r>
              <a:rPr lang="en-US" altLang="es-ES" sz="1500" dirty="0" err="1">
                <a:solidFill>
                  <a:srgbClr val="000000"/>
                </a:solidFill>
              </a:rPr>
              <a:t>lectura</a:t>
            </a:r>
            <a:r>
              <a:rPr lang="en-US" altLang="es-ES" sz="1500" dirty="0">
                <a:solidFill>
                  <a:srgbClr val="000000"/>
                </a:solidFill>
              </a:rPr>
              <a:t>) o </a:t>
            </a:r>
            <a:r>
              <a:rPr lang="en-US" altLang="es-ES" sz="1500" dirty="0" err="1">
                <a:solidFill>
                  <a:srgbClr val="000000"/>
                </a:solidFill>
              </a:rPr>
              <a:t>pueden</a:t>
            </a:r>
            <a:r>
              <a:rPr lang="en-US" altLang="es-ES" sz="1500" dirty="0">
                <a:solidFill>
                  <a:srgbClr val="000000"/>
                </a:solidFill>
              </a:rPr>
              <a:t> ser </a:t>
            </a:r>
            <a:r>
              <a:rPr lang="en-US" altLang="es-ES" sz="1500" dirty="0" err="1">
                <a:solidFill>
                  <a:srgbClr val="000000"/>
                </a:solidFill>
              </a:rPr>
              <a:t>regrabables</a:t>
            </a:r>
            <a:r>
              <a:rPr lang="en-US" altLang="es-ES" sz="1500" dirty="0">
                <a:solidFill>
                  <a:srgbClr val="000000"/>
                </a:solidFill>
              </a:rPr>
              <a:t> (</a:t>
            </a:r>
            <a:r>
              <a:rPr lang="en-US" altLang="es-ES" sz="1500" dirty="0" err="1">
                <a:solidFill>
                  <a:srgbClr val="000000"/>
                </a:solidFill>
              </a:rPr>
              <a:t>permiten</a:t>
            </a:r>
            <a:r>
              <a:rPr lang="en-US" altLang="es-ES" sz="1500" dirty="0">
                <a:solidFill>
                  <a:srgbClr val="000000"/>
                </a:solidFill>
              </a:rPr>
              <a:t> el </a:t>
            </a:r>
            <a:r>
              <a:rPr lang="en-US" altLang="es-ES" sz="1500" dirty="0" err="1">
                <a:solidFill>
                  <a:srgbClr val="000000"/>
                </a:solidFill>
              </a:rPr>
              <a:t>borrado</a:t>
            </a:r>
            <a:r>
              <a:rPr lang="en-US" altLang="es-ES" sz="1500" dirty="0">
                <a:solidFill>
                  <a:srgbClr val="000000"/>
                </a:solidFill>
              </a:rPr>
              <a:t> y la </a:t>
            </a:r>
            <a:r>
              <a:rPr lang="en-US" altLang="es-ES" sz="1500" dirty="0" err="1">
                <a:solidFill>
                  <a:srgbClr val="000000"/>
                </a:solidFill>
              </a:rPr>
              <a:t>escritura</a:t>
            </a:r>
            <a:r>
              <a:rPr lang="en-US" altLang="es-ES" sz="1500" dirty="0">
                <a:solidFill>
                  <a:srgbClr val="000000"/>
                </a:solidFill>
              </a:rPr>
              <a:t> de </a:t>
            </a:r>
            <a:r>
              <a:rPr lang="en-US" altLang="es-ES" sz="1500" dirty="0" err="1">
                <a:solidFill>
                  <a:srgbClr val="000000"/>
                </a:solidFill>
              </a:rPr>
              <a:t>datos</a:t>
            </a:r>
            <a:r>
              <a:rPr lang="en-US" altLang="es-ES" sz="1500" dirty="0">
                <a:solidFill>
                  <a:srgbClr val="000000"/>
                </a:solidFill>
              </a:rPr>
              <a:t> </a:t>
            </a:r>
            <a:r>
              <a:rPr lang="en-US" altLang="es-ES" sz="1500" dirty="0" err="1">
                <a:solidFill>
                  <a:srgbClr val="000000"/>
                </a:solidFill>
              </a:rPr>
              <a:t>varias</a:t>
            </a:r>
            <a:r>
              <a:rPr lang="en-US" altLang="es-ES" sz="1500" dirty="0">
                <a:solidFill>
                  <a:srgbClr val="000000"/>
                </a:solidFill>
              </a:rPr>
              <a:t> </a:t>
            </a:r>
            <a:r>
              <a:rPr lang="en-US" altLang="es-ES" sz="1500" dirty="0" err="1">
                <a:solidFill>
                  <a:srgbClr val="000000"/>
                </a:solidFill>
              </a:rPr>
              <a:t>veces</a:t>
            </a:r>
            <a:r>
              <a:rPr lang="en-US" altLang="es-ES" sz="1500" dirty="0">
                <a:solidFill>
                  <a:srgbClr val="000000"/>
                </a:solidFill>
              </a:rPr>
              <a:t>). Las </a:t>
            </a:r>
            <a:r>
              <a:rPr lang="en-US" altLang="es-ES" sz="1500" dirty="0" err="1">
                <a:solidFill>
                  <a:srgbClr val="000000"/>
                </a:solidFill>
              </a:rPr>
              <a:t>capacidades</a:t>
            </a:r>
            <a:r>
              <a:rPr lang="en-US" altLang="es-ES" sz="1500" dirty="0">
                <a:solidFill>
                  <a:srgbClr val="000000"/>
                </a:solidFill>
              </a:rPr>
              <a:t> de </a:t>
            </a:r>
            <a:r>
              <a:rPr lang="en-US" altLang="es-ES" sz="1500" dirty="0" err="1">
                <a:solidFill>
                  <a:srgbClr val="000000"/>
                </a:solidFill>
              </a:rPr>
              <a:t>estos</a:t>
            </a:r>
            <a:r>
              <a:rPr lang="en-US" altLang="es-ES" sz="1500" dirty="0">
                <a:solidFill>
                  <a:srgbClr val="000000"/>
                </a:solidFill>
              </a:rPr>
              <a:t> </a:t>
            </a:r>
            <a:r>
              <a:rPr lang="en-US" altLang="es-ES" sz="1500" dirty="0" err="1">
                <a:solidFill>
                  <a:srgbClr val="000000"/>
                </a:solidFill>
              </a:rPr>
              <a:t>medios</a:t>
            </a:r>
            <a:r>
              <a:rPr lang="en-US" altLang="es-ES" sz="1500" dirty="0">
                <a:solidFill>
                  <a:srgbClr val="000000"/>
                </a:solidFill>
              </a:rPr>
              <a:t> </a:t>
            </a:r>
            <a:r>
              <a:rPr lang="en-US" altLang="es-ES" sz="1500" dirty="0" err="1">
                <a:solidFill>
                  <a:srgbClr val="000000"/>
                </a:solidFill>
              </a:rPr>
              <a:t>puede</a:t>
            </a:r>
            <a:r>
              <a:rPr lang="en-US" altLang="es-ES" sz="1500" dirty="0">
                <a:solidFill>
                  <a:srgbClr val="000000"/>
                </a:solidFill>
              </a:rPr>
              <a:t> </a:t>
            </a:r>
            <a:r>
              <a:rPr lang="en-US" altLang="es-ES" sz="1500" dirty="0" err="1">
                <a:solidFill>
                  <a:srgbClr val="000000"/>
                </a:solidFill>
              </a:rPr>
              <a:t>variar</a:t>
            </a:r>
            <a:r>
              <a:rPr lang="en-US" altLang="es-ES" sz="1500" dirty="0">
                <a:solidFill>
                  <a:srgbClr val="000000"/>
                </a:solidFill>
              </a:rPr>
              <a:t> </a:t>
            </a:r>
            <a:r>
              <a:rPr lang="en-US" altLang="es-ES" sz="1500" dirty="0" err="1">
                <a:solidFill>
                  <a:srgbClr val="000000"/>
                </a:solidFill>
              </a:rPr>
              <a:t>desde</a:t>
            </a:r>
            <a:r>
              <a:rPr lang="en-US" altLang="es-ES" sz="1500" dirty="0">
                <a:solidFill>
                  <a:srgbClr val="000000"/>
                </a:solidFill>
              </a:rPr>
              <a:t> los 700 MB para los CD hasta los 50 GB </a:t>
            </a:r>
            <a:r>
              <a:rPr lang="en-US" altLang="es-ES" sz="1500" dirty="0" err="1">
                <a:solidFill>
                  <a:srgbClr val="000000"/>
                </a:solidFill>
              </a:rPr>
              <a:t>en</a:t>
            </a:r>
            <a:r>
              <a:rPr lang="en-US" altLang="es-ES" sz="1500" dirty="0">
                <a:solidFill>
                  <a:srgbClr val="000000"/>
                </a:solidFill>
              </a:rPr>
              <a:t> los Blu-ray </a:t>
            </a:r>
            <a:r>
              <a:rPr lang="en-US" altLang="es-ES" sz="1500" dirty="0" err="1">
                <a:solidFill>
                  <a:srgbClr val="000000"/>
                </a:solidFill>
              </a:rPr>
              <a:t>doble</a:t>
            </a:r>
            <a:r>
              <a:rPr lang="en-US" altLang="es-ES" sz="1500" dirty="0">
                <a:solidFill>
                  <a:srgbClr val="000000"/>
                </a:solidFill>
              </a:rPr>
              <a:t> </a:t>
            </a:r>
            <a:r>
              <a:rPr lang="en-US" altLang="es-ES" sz="1500" dirty="0" err="1">
                <a:solidFill>
                  <a:srgbClr val="000000"/>
                </a:solidFill>
              </a:rPr>
              <a:t>capa</a:t>
            </a:r>
            <a:r>
              <a:rPr lang="en-US" altLang="es-ES" sz="1500" dirty="0">
                <a:solidFill>
                  <a:srgbClr val="000000"/>
                </a:solidFill>
              </a:rPr>
              <a:t>.</a:t>
            </a:r>
          </a:p>
          <a:p>
            <a:pPr>
              <a:defRPr/>
            </a:pPr>
            <a:endParaRPr lang="en-US" altLang="es-ES" sz="1500" dirty="0">
              <a:solidFill>
                <a:srgbClr val="000000"/>
              </a:solidFill>
            </a:endParaRPr>
          </a:p>
        </p:txBody>
      </p:sp>
      <p:sp>
        <p:nvSpPr>
          <p:cNvPr id="14344"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5340" y="581159"/>
            <a:ext cx="4098660"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340" name="Picture 4" descr="Unidad de Disco Ãptico">
            <a:extLst>
              <a:ext uri="{FF2B5EF4-FFF2-40B4-BE49-F238E27FC236}">
                <a16:creationId xmlns:a16="http://schemas.microsoft.com/office/drawing/2014/main" id="{F24F3845-E6AE-470F-A7C3-105005771FD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5781294" y="2977044"/>
            <a:ext cx="3106674" cy="18274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7479"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5362" name="Título 1">
            <a:extLst>
              <a:ext uri="{FF2B5EF4-FFF2-40B4-BE49-F238E27FC236}">
                <a16:creationId xmlns:a16="http://schemas.microsoft.com/office/drawing/2014/main" id="{694E1F93-F29E-4CB6-AA90-64A7851394C8}"/>
              </a:ext>
            </a:extLst>
          </p:cNvPr>
          <p:cNvSpPr>
            <a:spLocks noGrp="1" noChangeArrowheads="1"/>
          </p:cNvSpPr>
          <p:nvPr>
            <p:ph type="title"/>
          </p:nvPr>
        </p:nvSpPr>
        <p:spPr>
          <a:xfrm>
            <a:off x="601005" y="802955"/>
            <a:ext cx="3574747" cy="1454051"/>
          </a:xfrm>
        </p:spPr>
        <p:txBody>
          <a:bodyPr vert="horz" lIns="91440" tIns="45720" rIns="91440" bIns="45720" rtlCol="0" anchor="ctr">
            <a:normAutofit/>
          </a:bodyPr>
          <a:lstStyle/>
          <a:p>
            <a:r>
              <a:rPr lang="en-US" altLang="es-ES" sz="3100" kern="1200">
                <a:solidFill>
                  <a:srgbClr val="000000"/>
                </a:solidFill>
                <a:latin typeface="+mj-lt"/>
                <a:ea typeface="+mj-ea"/>
                <a:cs typeface="+mj-cs"/>
              </a:rPr>
              <a:t>Partes del Computador</a:t>
            </a:r>
          </a:p>
        </p:txBody>
      </p:sp>
      <p:sp>
        <p:nvSpPr>
          <p:cNvPr id="8195" name="Marcador de contenido 2">
            <a:extLst>
              <a:ext uri="{FF2B5EF4-FFF2-40B4-BE49-F238E27FC236}">
                <a16:creationId xmlns:a16="http://schemas.microsoft.com/office/drawing/2014/main" id="{C3D62837-6FDC-48F0-B30E-9DF23AF23D52}"/>
              </a:ext>
            </a:extLst>
          </p:cNvPr>
          <p:cNvSpPr>
            <a:spLocks noGrp="1" noChangeArrowheads="1"/>
          </p:cNvSpPr>
          <p:nvPr>
            <p:ph sz="half" idx="1"/>
          </p:nvPr>
        </p:nvSpPr>
        <p:spPr>
          <a:xfrm>
            <a:off x="603504" y="2421683"/>
            <a:ext cx="3574461" cy="3353476"/>
          </a:xfrm>
        </p:spPr>
        <p:txBody>
          <a:bodyPr vert="horz" lIns="91440" tIns="45720" rIns="91440" bIns="45720" rtlCol="0" anchor="t">
            <a:normAutofit/>
          </a:bodyPr>
          <a:lstStyle/>
          <a:p>
            <a:pPr marL="0">
              <a:defRPr/>
            </a:pPr>
            <a:r>
              <a:rPr lang="en-US" altLang="es-ES" sz="1600">
                <a:solidFill>
                  <a:srgbClr val="000000"/>
                </a:solidFill>
              </a:rPr>
              <a:t>La </a:t>
            </a:r>
            <a:r>
              <a:rPr lang="en-US" altLang="es-ES" sz="1600" b="1">
                <a:solidFill>
                  <a:srgbClr val="000000"/>
                </a:solidFill>
              </a:rPr>
              <a:t>tarjeta de red</a:t>
            </a:r>
            <a:r>
              <a:rPr lang="en-US" altLang="es-ES" sz="1600">
                <a:solidFill>
                  <a:srgbClr val="000000"/>
                </a:solidFill>
              </a:rPr>
              <a:t>, también llamada </a:t>
            </a:r>
            <a:r>
              <a:rPr lang="en-US" altLang="es-ES" sz="1600" b="1">
                <a:solidFill>
                  <a:srgbClr val="000000"/>
                </a:solidFill>
              </a:rPr>
              <a:t>placa de red</a:t>
            </a:r>
            <a:r>
              <a:rPr lang="en-US" altLang="es-ES" sz="1600">
                <a:solidFill>
                  <a:srgbClr val="000000"/>
                </a:solidFill>
              </a:rPr>
              <a:t>, </a:t>
            </a:r>
            <a:r>
              <a:rPr lang="en-US" altLang="es-ES" sz="1600" b="1">
                <a:solidFill>
                  <a:srgbClr val="000000"/>
                </a:solidFill>
              </a:rPr>
              <a:t>adaptador de red</a:t>
            </a:r>
            <a:r>
              <a:rPr lang="en-US" altLang="es-ES" sz="1600">
                <a:solidFill>
                  <a:srgbClr val="000000"/>
                </a:solidFill>
              </a:rPr>
              <a:t> o simplemente </a:t>
            </a:r>
            <a:r>
              <a:rPr lang="en-US" altLang="es-ES" sz="1600" b="1">
                <a:solidFill>
                  <a:srgbClr val="000000"/>
                </a:solidFill>
              </a:rPr>
              <a:t>NIC</a:t>
            </a:r>
            <a:r>
              <a:rPr lang="en-US" altLang="es-ES" sz="1600">
                <a:solidFill>
                  <a:srgbClr val="000000"/>
                </a:solidFill>
              </a:rPr>
              <a:t> por sus iniciales en inglés (</a:t>
            </a:r>
            <a:r>
              <a:rPr lang="en-US" altLang="es-ES" sz="1600" i="1">
                <a:solidFill>
                  <a:srgbClr val="000000"/>
                </a:solidFill>
              </a:rPr>
              <a:t>Network Interface Card</a:t>
            </a:r>
            <a:r>
              <a:rPr lang="en-US" altLang="es-ES" sz="1600">
                <a:solidFill>
                  <a:srgbClr val="000000"/>
                </a:solidFill>
              </a:rPr>
              <a:t>), permite conectar la computadora a una red informática.</a:t>
            </a:r>
          </a:p>
          <a:p>
            <a:pPr marL="0">
              <a:defRPr/>
            </a:pPr>
            <a:r>
              <a:rPr lang="en-US" altLang="es-ES" sz="1600">
                <a:solidFill>
                  <a:srgbClr val="000000"/>
                </a:solidFill>
              </a:rPr>
              <a:t>Dependiendo del tipo de tarjeta de red que se use, la conexión se puede realizar ya sea mediante cables de red, o de forma inalámbrica (</a:t>
            </a:r>
            <a:r>
              <a:rPr lang="en-US" altLang="es-ES" sz="1600" i="1">
                <a:solidFill>
                  <a:srgbClr val="000000"/>
                </a:solidFill>
              </a:rPr>
              <a:t>wireless</a:t>
            </a:r>
            <a:r>
              <a:rPr lang="en-US" altLang="es-ES" sz="1600">
                <a:solidFill>
                  <a:srgbClr val="000000"/>
                </a:solidFill>
              </a:rPr>
              <a:t>).</a:t>
            </a:r>
          </a:p>
          <a:p>
            <a:pPr>
              <a:defRPr/>
            </a:pPr>
            <a:endParaRPr lang="en-US" altLang="es-ES" sz="1600">
              <a:solidFill>
                <a:srgbClr val="000000"/>
              </a:solidFill>
            </a:endParaRPr>
          </a:p>
        </p:txBody>
      </p:sp>
      <p:sp>
        <p:nvSpPr>
          <p:cNvPr id="78"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5340" y="581159"/>
            <a:ext cx="4098660"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364" name="Picture 2" descr="Tarjeta de Red">
            <a:extLst>
              <a:ext uri="{FF2B5EF4-FFF2-40B4-BE49-F238E27FC236}">
                <a16:creationId xmlns:a16="http://schemas.microsoft.com/office/drawing/2014/main" id="{97FCD393-3161-44D4-97D5-D05B3DD8804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5781294" y="2977044"/>
            <a:ext cx="3106674" cy="18274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7479"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6386" name="Título 1">
            <a:extLst>
              <a:ext uri="{FF2B5EF4-FFF2-40B4-BE49-F238E27FC236}">
                <a16:creationId xmlns:a16="http://schemas.microsoft.com/office/drawing/2014/main" id="{1ECCD27C-E98C-4221-B455-7133E2FCA80F}"/>
              </a:ext>
            </a:extLst>
          </p:cNvPr>
          <p:cNvSpPr>
            <a:spLocks noGrp="1" noChangeArrowheads="1"/>
          </p:cNvSpPr>
          <p:nvPr>
            <p:ph type="title"/>
          </p:nvPr>
        </p:nvSpPr>
        <p:spPr>
          <a:xfrm>
            <a:off x="601005" y="802955"/>
            <a:ext cx="3574747" cy="1454051"/>
          </a:xfrm>
        </p:spPr>
        <p:txBody>
          <a:bodyPr vert="horz" lIns="91440" tIns="45720" rIns="91440" bIns="45720" rtlCol="0" anchor="ctr">
            <a:normAutofit/>
          </a:bodyPr>
          <a:lstStyle/>
          <a:p>
            <a:r>
              <a:rPr lang="en-US" altLang="es-ES" sz="3100" kern="1200">
                <a:solidFill>
                  <a:srgbClr val="000000"/>
                </a:solidFill>
                <a:latin typeface="+mj-lt"/>
                <a:ea typeface="+mj-ea"/>
                <a:cs typeface="+mj-cs"/>
              </a:rPr>
              <a:t>Partes del Computador</a:t>
            </a:r>
          </a:p>
        </p:txBody>
      </p:sp>
      <p:sp>
        <p:nvSpPr>
          <p:cNvPr id="9219" name="Marcador de contenido 2">
            <a:extLst>
              <a:ext uri="{FF2B5EF4-FFF2-40B4-BE49-F238E27FC236}">
                <a16:creationId xmlns:a16="http://schemas.microsoft.com/office/drawing/2014/main" id="{8F511E11-5C23-4CD7-9FDC-F79C823DCF56}"/>
              </a:ext>
            </a:extLst>
          </p:cNvPr>
          <p:cNvSpPr>
            <a:spLocks noGrp="1" noChangeArrowheads="1"/>
          </p:cNvSpPr>
          <p:nvPr>
            <p:ph sz="half" idx="1"/>
          </p:nvPr>
        </p:nvSpPr>
        <p:spPr>
          <a:xfrm>
            <a:off x="603504" y="2421683"/>
            <a:ext cx="3574461" cy="3353476"/>
          </a:xfrm>
        </p:spPr>
        <p:txBody>
          <a:bodyPr vert="horz" lIns="91440" tIns="45720" rIns="91440" bIns="45720" rtlCol="0" anchor="t">
            <a:normAutofit/>
          </a:bodyPr>
          <a:lstStyle/>
          <a:p>
            <a:pPr marL="0">
              <a:defRPr/>
            </a:pPr>
            <a:r>
              <a:rPr lang="en-US" altLang="es-ES" sz="1600">
                <a:solidFill>
                  <a:srgbClr val="000000"/>
                </a:solidFill>
              </a:rPr>
              <a:t>Otra de las partes de una computadora es la </a:t>
            </a:r>
            <a:r>
              <a:rPr lang="en-US" altLang="es-ES" sz="1600" b="1">
                <a:solidFill>
                  <a:srgbClr val="000000"/>
                </a:solidFill>
              </a:rPr>
              <a:t>tarjeta gráfica</a:t>
            </a:r>
            <a:r>
              <a:rPr lang="en-US" altLang="es-ES" sz="1600">
                <a:solidFill>
                  <a:srgbClr val="000000"/>
                </a:solidFill>
              </a:rPr>
              <a:t>. También se le llama </a:t>
            </a:r>
            <a:r>
              <a:rPr lang="en-US" altLang="es-ES" sz="1600" b="1">
                <a:solidFill>
                  <a:srgbClr val="000000"/>
                </a:solidFill>
              </a:rPr>
              <a:t>adaptador de video</a:t>
            </a:r>
            <a:r>
              <a:rPr lang="en-US" altLang="es-ES" sz="1600">
                <a:solidFill>
                  <a:srgbClr val="000000"/>
                </a:solidFill>
              </a:rPr>
              <a:t>, </a:t>
            </a:r>
            <a:r>
              <a:rPr lang="en-US" altLang="es-ES" sz="1600" b="1">
                <a:solidFill>
                  <a:srgbClr val="000000"/>
                </a:solidFill>
              </a:rPr>
              <a:t>placa de video</a:t>
            </a:r>
            <a:r>
              <a:rPr lang="en-US" altLang="es-ES" sz="1600">
                <a:solidFill>
                  <a:srgbClr val="000000"/>
                </a:solidFill>
              </a:rPr>
              <a:t> o </a:t>
            </a:r>
            <a:r>
              <a:rPr lang="en-US" altLang="es-ES" sz="1600" b="1">
                <a:solidFill>
                  <a:srgbClr val="000000"/>
                </a:solidFill>
              </a:rPr>
              <a:t>tarjeta de video</a:t>
            </a:r>
            <a:r>
              <a:rPr lang="en-US" altLang="es-ES" sz="1600">
                <a:solidFill>
                  <a:srgbClr val="000000"/>
                </a:solidFill>
              </a:rPr>
              <a:t>. Este componente proporciona la capacidad gráfica de una PC.</a:t>
            </a:r>
          </a:p>
          <a:p>
            <a:pPr marL="0">
              <a:defRPr/>
            </a:pPr>
            <a:r>
              <a:rPr lang="en-US" altLang="es-ES" sz="1600">
                <a:solidFill>
                  <a:srgbClr val="000000"/>
                </a:solidFill>
              </a:rPr>
              <a:t>La tarjeta de video se encarga de procesar los datos provenientes de la CPU y los transforma en información que puede ser vista en dispositivos de salida gráfica. Gracias a ella podemos ver imágenes, películas o juegos en el monitor de un ordenador.</a:t>
            </a:r>
          </a:p>
          <a:p>
            <a:pPr>
              <a:defRPr/>
            </a:pPr>
            <a:endParaRPr lang="en-US" altLang="es-ES" sz="1600">
              <a:solidFill>
                <a:srgbClr val="000000"/>
              </a:solidFill>
            </a:endParaRPr>
          </a:p>
        </p:txBody>
      </p:sp>
      <p:sp>
        <p:nvSpPr>
          <p:cNvPr id="78"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5340" y="581159"/>
            <a:ext cx="4098660"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388" name="Picture 2" descr="Tarjeta GrÃ¡fica">
            <a:extLst>
              <a:ext uri="{FF2B5EF4-FFF2-40B4-BE49-F238E27FC236}">
                <a16:creationId xmlns:a16="http://schemas.microsoft.com/office/drawing/2014/main" id="{9A6A28AB-6CA0-4960-A57C-3192FB074E5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5781294" y="2977044"/>
            <a:ext cx="3106674" cy="18274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7479"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7410" name="Título 1">
            <a:extLst>
              <a:ext uri="{FF2B5EF4-FFF2-40B4-BE49-F238E27FC236}">
                <a16:creationId xmlns:a16="http://schemas.microsoft.com/office/drawing/2014/main" id="{FBB7E161-8809-4097-982C-805EDCDE0173}"/>
              </a:ext>
            </a:extLst>
          </p:cNvPr>
          <p:cNvSpPr>
            <a:spLocks noGrp="1" noChangeArrowheads="1"/>
          </p:cNvSpPr>
          <p:nvPr>
            <p:ph type="title"/>
          </p:nvPr>
        </p:nvSpPr>
        <p:spPr>
          <a:xfrm>
            <a:off x="516062" y="548681"/>
            <a:ext cx="3574747" cy="1454051"/>
          </a:xfrm>
        </p:spPr>
        <p:txBody>
          <a:bodyPr>
            <a:normAutofit/>
          </a:bodyPr>
          <a:lstStyle/>
          <a:p>
            <a:r>
              <a:rPr lang="es-PA" altLang="es-ES" sz="3100" dirty="0">
                <a:solidFill>
                  <a:srgbClr val="000000"/>
                </a:solidFill>
              </a:rPr>
              <a:t>Partes del Computador</a:t>
            </a:r>
            <a:endParaRPr lang="es-ES" altLang="es-ES" sz="3100" dirty="0">
              <a:solidFill>
                <a:srgbClr val="000000"/>
              </a:solidFill>
            </a:endParaRPr>
          </a:p>
        </p:txBody>
      </p:sp>
      <p:sp>
        <p:nvSpPr>
          <p:cNvPr id="17411" name="Marcador de contenido 2">
            <a:extLst>
              <a:ext uri="{FF2B5EF4-FFF2-40B4-BE49-F238E27FC236}">
                <a16:creationId xmlns:a16="http://schemas.microsoft.com/office/drawing/2014/main" id="{FE0AAA27-D280-4746-A09E-2253DD0B6B07}"/>
              </a:ext>
            </a:extLst>
          </p:cNvPr>
          <p:cNvSpPr>
            <a:spLocks noGrp="1" noChangeArrowheads="1"/>
          </p:cNvSpPr>
          <p:nvPr>
            <p:ph idx="1"/>
          </p:nvPr>
        </p:nvSpPr>
        <p:spPr>
          <a:xfrm>
            <a:off x="603504" y="2421682"/>
            <a:ext cx="3968496" cy="3887637"/>
          </a:xfrm>
        </p:spPr>
        <p:txBody>
          <a:bodyPr anchor="t">
            <a:noAutofit/>
          </a:bodyPr>
          <a:lstStyle/>
          <a:p>
            <a:pPr marL="0" indent="0">
              <a:buNone/>
            </a:pPr>
            <a:r>
              <a:rPr lang="es-ES" altLang="es-ES" sz="1100" b="1" dirty="0">
                <a:solidFill>
                  <a:srgbClr val="000000"/>
                </a:solidFill>
              </a:rPr>
              <a:t>Sistema de Refrigeración</a:t>
            </a:r>
            <a:r>
              <a:rPr lang="es-ES" altLang="es-ES" sz="1100" dirty="0">
                <a:solidFill>
                  <a:srgbClr val="000000"/>
                </a:solidFill>
              </a:rPr>
              <a:t>, el flujo de corriente a través de los componentes electrónicos genera calor. Y las partes de una computadora funcionan mejor cuando se mantienen a baja temperatura</a:t>
            </a:r>
          </a:p>
          <a:p>
            <a:pPr marL="0" indent="0">
              <a:buNone/>
            </a:pPr>
            <a:r>
              <a:rPr lang="es-ES" altLang="es-ES" sz="1100" dirty="0">
                <a:solidFill>
                  <a:srgbClr val="000000"/>
                </a:solidFill>
              </a:rPr>
              <a:t>El exceso de calor puede hacer que la computadoras funcionen más lento, o incluso, se pueden dañar los componentes. Es por eso que los ordenadores necesitan refrigeración.</a:t>
            </a:r>
          </a:p>
          <a:p>
            <a:pPr marL="0" indent="0">
              <a:buNone/>
            </a:pPr>
            <a:r>
              <a:rPr lang="es-ES" altLang="es-ES" sz="1100" dirty="0">
                <a:solidFill>
                  <a:srgbClr val="000000"/>
                </a:solidFill>
              </a:rPr>
              <a:t>Tipos de Refrigeración:</a:t>
            </a:r>
          </a:p>
          <a:p>
            <a:r>
              <a:rPr lang="es-ES" altLang="es-ES" sz="1100" dirty="0">
                <a:solidFill>
                  <a:srgbClr val="000000"/>
                </a:solidFill>
              </a:rPr>
              <a:t>Disipador simple, solo se pone en contacto la CPU con el disipador para que este disipe el calor.</a:t>
            </a:r>
          </a:p>
          <a:p>
            <a:r>
              <a:rPr lang="es-ES" altLang="es-ES" sz="1100" dirty="0">
                <a:solidFill>
                  <a:srgbClr val="000000"/>
                </a:solidFill>
              </a:rPr>
              <a:t>Refrigeración por aire, además del disipador, se incluye en él un ventilador, que enfría el disipador para retirar más calor.</a:t>
            </a:r>
          </a:p>
          <a:p>
            <a:r>
              <a:rPr lang="es-ES" altLang="es-ES" sz="1100" dirty="0">
                <a:solidFill>
                  <a:srgbClr val="000000"/>
                </a:solidFill>
              </a:rPr>
              <a:t>Refrigeración líquida, es hacer correr liquido refrigerante en un circuito diseñado para retirar calor y el líquido es enfriado después de </a:t>
            </a:r>
            <a:r>
              <a:rPr lang="es-ES" altLang="es-ES" sz="1100">
                <a:solidFill>
                  <a:srgbClr val="000000"/>
                </a:solidFill>
              </a:rPr>
              <a:t>cada ciclo.</a:t>
            </a:r>
            <a:endParaRPr lang="es-ES" altLang="es-ES" sz="1100" dirty="0">
              <a:solidFill>
                <a:srgbClr val="000000"/>
              </a:solidFill>
            </a:endParaRPr>
          </a:p>
          <a:p>
            <a:pPr marL="0" indent="0">
              <a:buNone/>
            </a:pPr>
            <a:r>
              <a:rPr lang="es-ES" altLang="es-ES" sz="1100" dirty="0">
                <a:solidFill>
                  <a:srgbClr val="000000"/>
                </a:solidFill>
              </a:rPr>
              <a:t>Hay otros componentes que también generan mucho calor, como las tarjetas de video. A veces también se les coloca ventiladores</a:t>
            </a:r>
          </a:p>
        </p:txBody>
      </p:sp>
      <p:sp>
        <p:nvSpPr>
          <p:cNvPr id="76"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5340" y="581159"/>
            <a:ext cx="4098660"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2" descr="Imagen que contiene negro, tabla, pastel&#10;&#10;Descripción generada automáticamente">
            <a:extLst>
              <a:ext uri="{FF2B5EF4-FFF2-40B4-BE49-F238E27FC236}">
                <a16:creationId xmlns:a16="http://schemas.microsoft.com/office/drawing/2014/main" id="{E1FA8314-9E5E-44AA-A28D-6E152D5B3E59}"/>
              </a:ext>
            </a:extLst>
          </p:cNvPr>
          <p:cNvPicPr>
            <a:picLocks noChangeAspect="1"/>
          </p:cNvPicPr>
          <p:nvPr/>
        </p:nvPicPr>
        <p:blipFill>
          <a:blip r:embed="rId3"/>
          <a:stretch>
            <a:fillRect/>
          </a:stretch>
        </p:blipFill>
        <p:spPr>
          <a:xfrm>
            <a:off x="5781294" y="2356852"/>
            <a:ext cx="3106674" cy="30678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ítulo 1">
            <a:extLst>
              <a:ext uri="{FF2B5EF4-FFF2-40B4-BE49-F238E27FC236}">
                <a16:creationId xmlns:a16="http://schemas.microsoft.com/office/drawing/2014/main" id="{03F7262A-ADE1-4C69-9152-6157C8844FCF}"/>
              </a:ext>
            </a:extLst>
          </p:cNvPr>
          <p:cNvSpPr>
            <a:spLocks noGrp="1" noChangeArrowheads="1"/>
          </p:cNvSpPr>
          <p:nvPr>
            <p:ph type="title"/>
          </p:nvPr>
        </p:nvSpPr>
        <p:spPr>
          <a:xfrm>
            <a:off x="685800" y="142875"/>
            <a:ext cx="7772400" cy="730250"/>
          </a:xfrm>
        </p:spPr>
        <p:txBody>
          <a:bodyPr/>
          <a:lstStyle/>
          <a:p>
            <a:r>
              <a:rPr lang="es-PA" altLang="es-ES" sz="3200"/>
              <a:t>Buses</a:t>
            </a:r>
            <a:endParaRPr lang="es-ES" altLang="es-ES" sz="3200"/>
          </a:p>
        </p:txBody>
      </p:sp>
      <p:sp>
        <p:nvSpPr>
          <p:cNvPr id="3" name="Marcador de contenido 2">
            <a:extLst>
              <a:ext uri="{FF2B5EF4-FFF2-40B4-BE49-F238E27FC236}">
                <a16:creationId xmlns:a16="http://schemas.microsoft.com/office/drawing/2014/main" id="{70F43D81-BBEC-499C-8665-54C373DE7CA8}"/>
              </a:ext>
            </a:extLst>
          </p:cNvPr>
          <p:cNvSpPr>
            <a:spLocks noGrp="1"/>
          </p:cNvSpPr>
          <p:nvPr>
            <p:ph sz="half" idx="1"/>
          </p:nvPr>
        </p:nvSpPr>
        <p:spPr>
          <a:xfrm>
            <a:off x="685800" y="873127"/>
            <a:ext cx="4749800" cy="5375275"/>
          </a:xfrm>
        </p:spPr>
        <p:txBody>
          <a:bodyPr/>
          <a:lstStyle/>
          <a:p>
            <a:pPr marL="0" indent="0" algn="just">
              <a:buNone/>
              <a:defRPr/>
            </a:pPr>
            <a:r>
              <a:rPr lang="en-US" altLang="es-ES" sz="1800" b="1" dirty="0"/>
              <a:t>El Bus de </a:t>
            </a:r>
            <a:r>
              <a:rPr lang="en-US" altLang="es-ES" sz="1800" b="1" dirty="0" err="1"/>
              <a:t>direcciones</a:t>
            </a:r>
            <a:r>
              <a:rPr lang="en-US" altLang="es-ES" sz="1800" b="1" dirty="0"/>
              <a:t> </a:t>
            </a:r>
            <a:r>
              <a:rPr lang="en-US" altLang="es-ES" sz="1800" dirty="0"/>
              <a:t>define las </a:t>
            </a:r>
            <a:r>
              <a:rPr lang="en-US" altLang="es-ES" sz="1800" dirty="0" err="1"/>
              <a:t>direcciones</a:t>
            </a:r>
            <a:r>
              <a:rPr lang="en-US" altLang="es-ES" sz="1800" dirty="0"/>
              <a:t> de las </a:t>
            </a:r>
            <a:r>
              <a:rPr lang="en-US" altLang="es-ES" sz="1800" dirty="0" err="1"/>
              <a:t>celdas</a:t>
            </a:r>
            <a:r>
              <a:rPr lang="en-US" altLang="es-ES" sz="1800" dirty="0"/>
              <a:t> de la </a:t>
            </a:r>
            <a:r>
              <a:rPr lang="en-US" altLang="es-ES" sz="1800" dirty="0" err="1"/>
              <a:t>memoria</a:t>
            </a:r>
            <a:r>
              <a:rPr lang="en-US" altLang="es-ES" sz="1800" dirty="0"/>
              <a:t> y de </a:t>
            </a:r>
            <a:r>
              <a:rPr lang="en-US" altLang="es-ES" sz="1800" dirty="0" err="1"/>
              <a:t>los</a:t>
            </a:r>
            <a:r>
              <a:rPr lang="en-US" altLang="es-ES" sz="1800" dirty="0"/>
              <a:t> </a:t>
            </a:r>
            <a:r>
              <a:rPr lang="en-US" altLang="es-ES" sz="1800" dirty="0" err="1"/>
              <a:t>dispositivos</a:t>
            </a:r>
            <a:r>
              <a:rPr lang="en-US" altLang="es-ES" sz="1800" dirty="0"/>
              <a:t> </a:t>
            </a:r>
            <a:r>
              <a:rPr lang="en-US" altLang="es-ES" sz="1800" dirty="0" err="1"/>
              <a:t>adheridos</a:t>
            </a:r>
            <a:r>
              <a:rPr lang="en-US" altLang="es-ES" sz="1800" dirty="0"/>
              <a:t> al Bus. El </a:t>
            </a:r>
            <a:r>
              <a:rPr lang="en-US" altLang="es-ES" sz="1800" dirty="0" err="1"/>
              <a:t>número</a:t>
            </a:r>
            <a:r>
              <a:rPr lang="en-US" altLang="es-ES" sz="1800" dirty="0"/>
              <a:t> de Bits </a:t>
            </a:r>
            <a:r>
              <a:rPr lang="en-US" altLang="es-ES" sz="1800" dirty="0" err="1"/>
              <a:t>en</a:t>
            </a:r>
            <a:r>
              <a:rPr lang="en-US" altLang="es-ES" sz="1800" dirty="0"/>
              <a:t> la </a:t>
            </a:r>
            <a:r>
              <a:rPr lang="en-US" altLang="es-ES" sz="1800" dirty="0" err="1"/>
              <a:t>direccíon</a:t>
            </a:r>
            <a:r>
              <a:rPr lang="en-US" altLang="es-ES" sz="1800" dirty="0"/>
              <a:t> del Bus define el </a:t>
            </a:r>
            <a:r>
              <a:rPr lang="en-US" altLang="es-ES" sz="1800" dirty="0" err="1"/>
              <a:t>lugar</a:t>
            </a:r>
            <a:r>
              <a:rPr lang="en-US" altLang="es-ES" sz="1800" dirty="0"/>
              <a:t> </a:t>
            </a:r>
            <a:r>
              <a:rPr lang="en-US" altLang="es-ES" sz="1800" dirty="0" err="1"/>
              <a:t>físico</a:t>
            </a:r>
            <a:r>
              <a:rPr lang="en-US" altLang="es-ES" sz="1800" dirty="0"/>
              <a:t> al que el </a:t>
            </a:r>
            <a:r>
              <a:rPr lang="en-US" altLang="es-ES" sz="1800" dirty="0" err="1"/>
              <a:t>procesador</a:t>
            </a:r>
            <a:r>
              <a:rPr lang="en-US" altLang="es-ES" sz="1800" dirty="0"/>
              <a:t> </a:t>
            </a:r>
            <a:r>
              <a:rPr lang="en-US" altLang="es-ES" sz="1800" dirty="0" err="1"/>
              <a:t>puede</a:t>
            </a:r>
            <a:r>
              <a:rPr lang="en-US" altLang="es-ES" sz="1800" dirty="0"/>
              <a:t> </a:t>
            </a:r>
            <a:r>
              <a:rPr lang="en-US" altLang="es-ES" sz="1800" dirty="0" err="1"/>
              <a:t>acceder</a:t>
            </a:r>
            <a:r>
              <a:rPr lang="en-US" altLang="es-ES" sz="1800" dirty="0"/>
              <a:t>. </a:t>
            </a:r>
            <a:r>
              <a:rPr lang="en-US" altLang="es-ES" sz="1800" dirty="0" err="1"/>
              <a:t>Ejemplo</a:t>
            </a:r>
            <a:r>
              <a:rPr lang="en-US" altLang="es-ES" sz="1800" dirty="0"/>
              <a:t> un bus con 32 </a:t>
            </a:r>
            <a:r>
              <a:rPr lang="en-US" altLang="es-ES" sz="1800" dirty="0" err="1"/>
              <a:t>líneas</a:t>
            </a:r>
            <a:r>
              <a:rPr lang="en-US" altLang="es-ES" sz="1800" dirty="0"/>
              <a:t> </a:t>
            </a:r>
            <a:r>
              <a:rPr lang="en-US" altLang="es-ES" sz="1800" dirty="0" err="1"/>
              <a:t>puede</a:t>
            </a:r>
            <a:r>
              <a:rPr lang="en-US" altLang="es-ES" sz="1800" dirty="0"/>
              <a:t> </a:t>
            </a:r>
            <a:r>
              <a:rPr lang="en-US" altLang="es-ES" sz="1800" dirty="0" err="1"/>
              <a:t>acceder</a:t>
            </a:r>
            <a:r>
              <a:rPr lang="en-US" altLang="es-ES" sz="1800" dirty="0"/>
              <a:t> a 2^32 </a:t>
            </a:r>
            <a:r>
              <a:rPr lang="en-US" altLang="es-ES" sz="1800" dirty="0" err="1"/>
              <a:t>direcciones</a:t>
            </a:r>
            <a:r>
              <a:rPr lang="en-US" altLang="es-ES" sz="1800" dirty="0"/>
              <a:t>. 4Gb </a:t>
            </a:r>
            <a:r>
              <a:rPr lang="en-US" altLang="es-ES" sz="1800" dirty="0" err="1"/>
              <a:t>direcciones</a:t>
            </a:r>
            <a:r>
              <a:rPr lang="en-US" altLang="es-ES" sz="1800" dirty="0"/>
              <a:t>.</a:t>
            </a:r>
          </a:p>
          <a:p>
            <a:pPr marL="0" indent="0" algn="just">
              <a:buNone/>
              <a:defRPr/>
            </a:pPr>
            <a:r>
              <a:rPr lang="es-ES" altLang="es-ES" sz="1800" b="1" dirty="0"/>
              <a:t>El Bus de Datos </a:t>
            </a:r>
            <a:r>
              <a:rPr lang="es-ES" altLang="es-ES" sz="1800" dirty="0"/>
              <a:t>trabaja en conjunción con el Bus de Direcciones para transportar los datos a través del computador. El tamaño del Bus de Datos puede ser de 16, 32 o 64 bits. Es una Ruta eléctrica que conecta la CPU, la memoria y los otros dispositivos de hardware en la tarjeta madre </a:t>
            </a:r>
          </a:p>
          <a:p>
            <a:pPr marL="0" indent="0" algn="just">
              <a:buNone/>
              <a:defRPr/>
            </a:pPr>
            <a:r>
              <a:rPr lang="es-ES" altLang="es-ES" sz="1800" b="1" dirty="0"/>
              <a:t>Bus de control </a:t>
            </a:r>
            <a:r>
              <a:rPr lang="es-ES" altLang="es-ES" sz="1800" dirty="0"/>
              <a:t>es el que administra el uso y acceso a la línea de datos y de direcciones. Estas líneas son compartidas por todos los componentes, por lo tanto debe haber mecanismos que las controlen para evitar colisiones de información</a:t>
            </a:r>
            <a:r>
              <a:rPr lang="es-ES" altLang="es-ES" sz="1600" dirty="0"/>
              <a:t>.</a:t>
            </a:r>
          </a:p>
          <a:p>
            <a:pPr marL="0" indent="0">
              <a:buNone/>
              <a:defRPr/>
            </a:pPr>
            <a:endParaRPr lang="en-US" altLang="es-ES" sz="1600" dirty="0"/>
          </a:p>
          <a:p>
            <a:pPr marL="0" indent="0">
              <a:buNone/>
              <a:defRPr/>
            </a:pPr>
            <a:endParaRPr lang="en-US" altLang="es-ES" sz="1600" dirty="0"/>
          </a:p>
          <a:p>
            <a:pPr marL="0" indent="0">
              <a:buNone/>
              <a:defRPr/>
            </a:pPr>
            <a:endParaRPr lang="en-US" altLang="es-ES" sz="1600" dirty="0"/>
          </a:p>
          <a:p>
            <a:pPr>
              <a:defRPr/>
            </a:pPr>
            <a:endParaRPr lang="es-ES" dirty="0"/>
          </a:p>
        </p:txBody>
      </p:sp>
      <p:pic>
        <p:nvPicPr>
          <p:cNvPr id="20484" name="Marcador de contenido 4">
            <a:extLst>
              <a:ext uri="{FF2B5EF4-FFF2-40B4-BE49-F238E27FC236}">
                <a16:creationId xmlns:a16="http://schemas.microsoft.com/office/drawing/2014/main" id="{36894B70-52A9-4447-9A6D-4B0345CEE3D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22902" y="809625"/>
            <a:ext cx="3382963" cy="2617788"/>
          </a:xfrm>
        </p:spPr>
      </p:pic>
      <p:pic>
        <p:nvPicPr>
          <p:cNvPr id="20485" name="Imagen 5">
            <a:extLst>
              <a:ext uri="{FF2B5EF4-FFF2-40B4-BE49-F238E27FC236}">
                <a16:creationId xmlns:a16="http://schemas.microsoft.com/office/drawing/2014/main" id="{0598DDCB-4CAA-47E6-883B-A3828E099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3560763"/>
            <a:ext cx="288925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ítulo 1">
            <a:extLst>
              <a:ext uri="{FF2B5EF4-FFF2-40B4-BE49-F238E27FC236}">
                <a16:creationId xmlns:a16="http://schemas.microsoft.com/office/drawing/2014/main" id="{12E73827-04C6-4334-9CDA-C41B9E114E8F}"/>
              </a:ext>
            </a:extLst>
          </p:cNvPr>
          <p:cNvSpPr>
            <a:spLocks noGrp="1" noChangeArrowheads="1"/>
          </p:cNvSpPr>
          <p:nvPr>
            <p:ph type="title"/>
          </p:nvPr>
        </p:nvSpPr>
        <p:spPr/>
        <p:txBody>
          <a:bodyPr/>
          <a:lstStyle/>
          <a:p>
            <a:r>
              <a:rPr lang="es-PA" altLang="es-419"/>
              <a:t>Buses</a:t>
            </a:r>
          </a:p>
        </p:txBody>
      </p:sp>
      <p:pic>
        <p:nvPicPr>
          <p:cNvPr id="21507" name="Marcador de contenido 4">
            <a:extLst>
              <a:ext uri="{FF2B5EF4-FFF2-40B4-BE49-F238E27FC236}">
                <a16:creationId xmlns:a16="http://schemas.microsoft.com/office/drawing/2014/main" id="{C48E07F4-0333-46B1-B6AC-568BE4570DB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8313" y="2060577"/>
            <a:ext cx="3810000" cy="3889375"/>
          </a:xfrm>
        </p:spPr>
      </p:pic>
      <p:pic>
        <p:nvPicPr>
          <p:cNvPr id="21508" name="Marcador de contenido 5">
            <a:extLst>
              <a:ext uri="{FF2B5EF4-FFF2-40B4-BE49-F238E27FC236}">
                <a16:creationId xmlns:a16="http://schemas.microsoft.com/office/drawing/2014/main" id="{06420D52-F23D-4ECE-AF21-C1AFFEF9157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2349500"/>
            <a:ext cx="3810000" cy="360045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DD6365B4-A816-4848-A284-B71EF38D6B53}"/>
              </a:ext>
            </a:extLst>
          </p:cNvPr>
          <p:cNvSpPr>
            <a:spLocks noGrp="1" noChangeArrowheads="1"/>
          </p:cNvSpPr>
          <p:nvPr>
            <p:ph type="title"/>
          </p:nvPr>
        </p:nvSpPr>
        <p:spPr/>
        <p:txBody>
          <a:bodyPr/>
          <a:lstStyle/>
          <a:p>
            <a:pPr eaLnBrk="1" hangingPunct="1"/>
            <a:r>
              <a:rPr lang="es-ES" altLang="es-ES"/>
              <a:t>¿Qué es la velocidad de reloj?</a:t>
            </a:r>
          </a:p>
        </p:txBody>
      </p:sp>
      <p:sp>
        <p:nvSpPr>
          <p:cNvPr id="26627" name="Rectangle 3">
            <a:extLst>
              <a:ext uri="{FF2B5EF4-FFF2-40B4-BE49-F238E27FC236}">
                <a16:creationId xmlns:a16="http://schemas.microsoft.com/office/drawing/2014/main" id="{8953E5C1-C09C-4316-8EB6-05BBE29D0071}"/>
              </a:ext>
            </a:extLst>
          </p:cNvPr>
          <p:cNvSpPr>
            <a:spLocks noGrp="1" noChangeArrowheads="1"/>
          </p:cNvSpPr>
          <p:nvPr>
            <p:ph idx="1"/>
          </p:nvPr>
        </p:nvSpPr>
        <p:spPr>
          <a:xfrm>
            <a:off x="685800" y="1700213"/>
            <a:ext cx="7772400" cy="4608512"/>
          </a:xfrm>
        </p:spPr>
        <p:txBody>
          <a:bodyPr/>
          <a:lstStyle/>
          <a:p>
            <a:pPr algn="just" eaLnBrk="1" hangingPunct="1"/>
            <a:r>
              <a:rPr lang="es-ES" altLang="es-ES" sz="3000"/>
              <a:t>En el microprocesador, todas las partes internas trabajan en sincronismo, gracias a un reloj interno (o </a:t>
            </a:r>
            <a:r>
              <a:rPr lang="es-ES" altLang="es-ES" sz="3000" b="1"/>
              <a:t>clock</a:t>
            </a:r>
            <a:r>
              <a:rPr lang="es-ES" altLang="es-ES" sz="3000"/>
              <a:t>) que actúa como metrónomo. Con cada ciclo de reloj (o pulso), la CPU puede ejecutar una instrucción del software. La velocidad de reloj es la cantidad de ciclos por segundo generados. Cuanto más alto sea ese valor, más veloz será la computadora</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ítulo 3">
            <a:extLst>
              <a:ext uri="{FF2B5EF4-FFF2-40B4-BE49-F238E27FC236}">
                <a16:creationId xmlns:a16="http://schemas.microsoft.com/office/drawing/2014/main" id="{A09134D0-AA4D-45D5-93F9-77904251F2B5}"/>
              </a:ext>
            </a:extLst>
          </p:cNvPr>
          <p:cNvSpPr>
            <a:spLocks noGrp="1" noChangeArrowheads="1"/>
          </p:cNvSpPr>
          <p:nvPr>
            <p:ph type="title"/>
          </p:nvPr>
        </p:nvSpPr>
        <p:spPr>
          <a:xfrm>
            <a:off x="628650" y="365125"/>
            <a:ext cx="7886700" cy="1325563"/>
          </a:xfrm>
        </p:spPr>
        <p:txBody>
          <a:bodyPr>
            <a:normAutofit/>
          </a:bodyPr>
          <a:lstStyle/>
          <a:p>
            <a:r>
              <a:rPr lang="es-PA" altLang="es-ES" b="1" dirty="0">
                <a:latin typeface="Book Antiqua" panose="02040602050305030304" pitchFamily="18" charset="0"/>
              </a:rPr>
              <a:t>Partes del Computador</a:t>
            </a:r>
            <a:endParaRPr lang="es-ES" altLang="es-ES" b="1" dirty="0">
              <a:latin typeface="Book Antiqua" panose="02040602050305030304" pitchFamily="18" charset="0"/>
            </a:endParaRPr>
          </a:p>
        </p:txBody>
      </p:sp>
      <p:sp>
        <p:nvSpPr>
          <p:cNvPr id="3" name="Marcador de texto 2">
            <a:extLst>
              <a:ext uri="{FF2B5EF4-FFF2-40B4-BE49-F238E27FC236}">
                <a16:creationId xmlns:a16="http://schemas.microsoft.com/office/drawing/2014/main" id="{9E28BB7F-5387-4BED-8714-BAD574B225BF}"/>
              </a:ext>
            </a:extLst>
          </p:cNvPr>
          <p:cNvSpPr>
            <a:spLocks noGrp="1"/>
          </p:cNvSpPr>
          <p:nvPr>
            <p:ph type="body" sz="half" idx="4294967295"/>
          </p:nvPr>
        </p:nvSpPr>
        <p:spPr>
          <a:xfrm>
            <a:off x="628650" y="1825625"/>
            <a:ext cx="2848355" cy="4351338"/>
          </a:xfrm>
        </p:spPr>
        <p:txBody>
          <a:bodyPr>
            <a:normAutofit/>
          </a:bodyPr>
          <a:lstStyle/>
          <a:p>
            <a:pPr marL="0" indent="0" algn="just">
              <a:buNone/>
            </a:pPr>
            <a:r>
              <a:rPr lang="es-ES" altLang="es-ES" sz="1700" b="1" dirty="0">
                <a:latin typeface="Book Antiqua" panose="02040602050305030304" pitchFamily="18" charset="0"/>
              </a:rPr>
              <a:t>La placa base o tarjeta madre (</a:t>
            </a:r>
            <a:r>
              <a:rPr lang="es-ES" altLang="es-ES" sz="1700" b="1" dirty="0" err="1">
                <a:latin typeface="Book Antiqua" panose="02040602050305030304" pitchFamily="18" charset="0"/>
              </a:rPr>
              <a:t>motherboard</a:t>
            </a:r>
            <a:r>
              <a:rPr lang="es-ES" altLang="es-ES" sz="1700" b="1" dirty="0">
                <a:latin typeface="Book Antiqua" panose="02040602050305030304" pitchFamily="18" charset="0"/>
              </a:rPr>
              <a:t> o </a:t>
            </a:r>
            <a:r>
              <a:rPr lang="es-ES" altLang="es-ES" sz="1700" b="1" dirty="0" err="1">
                <a:latin typeface="Book Antiqua" panose="02040602050305030304" pitchFamily="18" charset="0"/>
              </a:rPr>
              <a:t>mainboard</a:t>
            </a:r>
            <a:r>
              <a:rPr lang="es-ES" altLang="es-ES" sz="1700" b="1" dirty="0">
                <a:latin typeface="Book Antiqua" panose="02040602050305030304" pitchFamily="18" charset="0"/>
              </a:rPr>
              <a:t>)</a:t>
            </a:r>
            <a:r>
              <a:rPr lang="es-ES" altLang="es-ES" sz="1700" dirty="0">
                <a:latin typeface="Book Antiqua" panose="02040602050305030304" pitchFamily="18" charset="0"/>
              </a:rPr>
              <a:t>, es la principal placa de circuitos impresos de la PC. Contiene rutas eléctricas o buses que permiten el desplazamiento de los datos entre los diversos componentes de un ordenador. Todas las partes de una computadora se conectan, de una forma u otra, con la placa base.</a:t>
            </a:r>
          </a:p>
          <a:p>
            <a:pPr marL="0" indent="0">
              <a:buNone/>
            </a:pPr>
            <a:endParaRPr lang="es-ES" sz="1700" dirty="0"/>
          </a:p>
        </p:txBody>
      </p:sp>
      <p:pic>
        <p:nvPicPr>
          <p:cNvPr id="3076" name="Picture 2" descr="Placa Base">
            <a:extLst>
              <a:ext uri="{FF2B5EF4-FFF2-40B4-BE49-F238E27FC236}">
                <a16:creationId xmlns:a16="http://schemas.microsoft.com/office/drawing/2014/main" id="{F633FE28-8F62-44E8-99C9-14C25D24748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849" r="16790"/>
          <a:stretch/>
        </p:blipFill>
        <p:spPr>
          <a:xfrm>
            <a:off x="3840480" y="1904281"/>
            <a:ext cx="4674870" cy="427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04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ítulo 1">
            <a:extLst>
              <a:ext uri="{FF2B5EF4-FFF2-40B4-BE49-F238E27FC236}">
                <a16:creationId xmlns:a16="http://schemas.microsoft.com/office/drawing/2014/main" id="{BE479369-C25B-4421-BA28-10100B7E7AEF}"/>
              </a:ext>
            </a:extLst>
          </p:cNvPr>
          <p:cNvSpPr>
            <a:spLocks noGrp="1" noChangeArrowheads="1"/>
          </p:cNvSpPr>
          <p:nvPr>
            <p:ph type="title"/>
          </p:nvPr>
        </p:nvSpPr>
        <p:spPr>
          <a:xfrm>
            <a:off x="628650" y="365125"/>
            <a:ext cx="7886700" cy="1325563"/>
          </a:xfrm>
        </p:spPr>
        <p:txBody>
          <a:bodyPr>
            <a:normAutofit/>
          </a:bodyPr>
          <a:lstStyle/>
          <a:p>
            <a:r>
              <a:rPr lang="es-PA" altLang="es-ES" b="1" dirty="0">
                <a:latin typeface="Book Antiqua" panose="02040602050305030304" pitchFamily="18" charset="0"/>
              </a:rPr>
              <a:t>Partes del Computador</a:t>
            </a:r>
            <a:endParaRPr lang="es-ES" altLang="es-ES" dirty="0"/>
          </a:p>
        </p:txBody>
      </p:sp>
      <p:sp>
        <p:nvSpPr>
          <p:cNvPr id="4099" name="Marcador de contenido 2">
            <a:extLst>
              <a:ext uri="{FF2B5EF4-FFF2-40B4-BE49-F238E27FC236}">
                <a16:creationId xmlns:a16="http://schemas.microsoft.com/office/drawing/2014/main" id="{595FA9A3-4C02-44CC-A9D3-5B16BA560AEA}"/>
              </a:ext>
            </a:extLst>
          </p:cNvPr>
          <p:cNvSpPr>
            <a:spLocks noGrp="1" noChangeArrowheads="1"/>
          </p:cNvSpPr>
          <p:nvPr>
            <p:ph idx="1"/>
          </p:nvPr>
        </p:nvSpPr>
        <p:spPr>
          <a:xfrm>
            <a:off x="628650" y="1825625"/>
            <a:ext cx="2848355" cy="4351338"/>
          </a:xfrm>
        </p:spPr>
        <p:txBody>
          <a:bodyPr>
            <a:normAutofit/>
          </a:bodyPr>
          <a:lstStyle/>
          <a:p>
            <a:pPr marL="0" indent="0" algn="just">
              <a:buNone/>
            </a:pPr>
            <a:r>
              <a:rPr lang="es-ES" altLang="es-ES" sz="1700" b="1" dirty="0">
                <a:latin typeface="Book Antiqua" panose="02040602050305030304" pitchFamily="18" charset="0"/>
              </a:rPr>
              <a:t>La unidad central de procesamiento o CPU,</a:t>
            </a:r>
            <a:r>
              <a:rPr lang="es-ES" altLang="es-ES" sz="1700" dirty="0">
                <a:latin typeface="Book Antiqua" panose="02040602050305030304" pitchFamily="18" charset="0"/>
              </a:rPr>
              <a:t> a veces llamada simplemente procesador, se considera el cerebro de la computadora.</a:t>
            </a:r>
          </a:p>
          <a:p>
            <a:pPr marL="0" indent="0" algn="just">
              <a:buNone/>
            </a:pPr>
            <a:endParaRPr lang="es-ES" altLang="es-ES" sz="1700" dirty="0">
              <a:latin typeface="Book Antiqua" panose="02040602050305030304" pitchFamily="18" charset="0"/>
            </a:endParaRPr>
          </a:p>
          <a:p>
            <a:pPr marL="0" indent="0" algn="just">
              <a:buNone/>
            </a:pPr>
            <a:r>
              <a:rPr lang="es-ES" altLang="es-ES" sz="1700" dirty="0">
                <a:latin typeface="Book Antiqua" panose="02040602050305030304" pitchFamily="18" charset="0"/>
              </a:rPr>
              <a:t>Es el elemento más importante con respecto a la capacidad de cómputo de una computadora. La mayoría de los cálculos en un sistema de computación las realiza el procesador.</a:t>
            </a:r>
          </a:p>
        </p:txBody>
      </p:sp>
      <p:pic>
        <p:nvPicPr>
          <p:cNvPr id="4100" name="Picture 2" descr="Unidad Central de Procesamiento">
            <a:extLst>
              <a:ext uri="{FF2B5EF4-FFF2-40B4-BE49-F238E27FC236}">
                <a16:creationId xmlns:a16="http://schemas.microsoft.com/office/drawing/2014/main" id="{62542EE5-131B-4051-93AA-AB07AC8729F3}"/>
              </a:ext>
            </a:extLst>
          </p:cNvPr>
          <p:cNvPicPr>
            <a:picLocks noGrp="1" noChangeAspect="1" noChangeArrowheads="1"/>
          </p:cNvPicPr>
          <p:nvPr>
            <p:ph sz="half" idx="4294967295"/>
          </p:nvPr>
        </p:nvPicPr>
        <p:blipFill rotWithShape="1">
          <a:blip r:embed="rId4">
            <a:extLst>
              <a:ext uri="{28A0092B-C50C-407E-A947-70E740481C1C}">
                <a14:useLocalDpi xmlns:a14="http://schemas.microsoft.com/office/drawing/2010/main" val="0"/>
              </a:ext>
            </a:extLst>
          </a:blip>
          <a:srcRect l="18173" r="17466"/>
          <a:stretch/>
        </p:blipFill>
        <p:spPr>
          <a:xfrm>
            <a:off x="3840480" y="1904281"/>
            <a:ext cx="4674870" cy="4272681"/>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4AD22885-AD93-444E-B59C-D999D6B3F0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949"/>
    </mc:Choice>
    <mc:Fallback xmlns="">
      <p:transition spd="slow" advTm="73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ángulo 5">
            <a:extLst>
              <a:ext uri="{FF2B5EF4-FFF2-40B4-BE49-F238E27FC236}">
                <a16:creationId xmlns:a16="http://schemas.microsoft.com/office/drawing/2014/main" id="{AAE9B814-3A35-46F8-AECC-82167C2FE8F9}"/>
              </a:ext>
            </a:extLst>
          </p:cNvPr>
          <p:cNvSpPr>
            <a:spLocks noChangeArrowheads="1"/>
          </p:cNvSpPr>
          <p:nvPr/>
        </p:nvSpPr>
        <p:spPr bwMode="auto">
          <a:xfrm>
            <a:off x="637202" y="1479657"/>
            <a:ext cx="7886700" cy="448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107000"/>
              </a:lnSpc>
              <a:spcBef>
                <a:spcPct val="0"/>
              </a:spcBef>
              <a:spcAft>
                <a:spcPts val="800"/>
              </a:spcAft>
              <a:buNone/>
            </a:pPr>
            <a:r>
              <a:rPr lang="es-ES" altLang="es-419" sz="2000" b="1" dirty="0">
                <a:latin typeface="Calibri" panose="020F0502020204030204" pitchFamily="34" charset="0"/>
                <a:ea typeface="Calibri" panose="020F0502020204030204" pitchFamily="34" charset="0"/>
                <a:cs typeface="Times New Roman" panose="02020603050405020304" pitchFamily="18" charset="0"/>
              </a:rPr>
              <a:t>Núcleos</a:t>
            </a:r>
          </a:p>
          <a:p>
            <a:pPr algn="just">
              <a:lnSpc>
                <a:spcPct val="107000"/>
              </a:lnSpc>
              <a:spcBef>
                <a:spcPct val="0"/>
              </a:spcBef>
              <a:spcAft>
                <a:spcPts val="800"/>
              </a:spcAft>
              <a:buNone/>
            </a:pPr>
            <a:r>
              <a:rPr lang="es-ES" altLang="es-419" sz="1600" b="1" dirty="0">
                <a:latin typeface="Calibri" panose="020F0502020204030204" pitchFamily="34" charset="0"/>
                <a:ea typeface="Calibri" panose="020F0502020204030204" pitchFamily="34" charset="0"/>
                <a:cs typeface="Times New Roman" panose="02020603050405020304" pitchFamily="18" charset="0"/>
              </a:rPr>
              <a:t>Una de las cosas más sonadas en cuanto a </a:t>
            </a:r>
            <a:r>
              <a:rPr lang="es-ES" altLang="es-419" sz="1600" b="1" dirty="0" err="1">
                <a:latin typeface="Calibri" panose="020F0502020204030204" pitchFamily="34" charset="0"/>
                <a:ea typeface="Calibri" panose="020F0502020204030204" pitchFamily="34" charset="0"/>
                <a:cs typeface="Times New Roman" panose="02020603050405020304" pitchFamily="18" charset="0"/>
              </a:rPr>
              <a:t>CPU’s</a:t>
            </a:r>
            <a:r>
              <a:rPr lang="es-ES" altLang="es-419" sz="1600" b="1" dirty="0">
                <a:latin typeface="Calibri" panose="020F0502020204030204" pitchFamily="34" charset="0"/>
                <a:ea typeface="Calibri" panose="020F0502020204030204" pitchFamily="34" charset="0"/>
                <a:cs typeface="Times New Roman" panose="02020603050405020304" pitchFamily="18" charset="0"/>
              </a:rPr>
              <a:t> son los núcleos (‘</a:t>
            </a:r>
            <a:r>
              <a:rPr lang="es-ES" altLang="es-419" sz="1600" b="1" dirty="0" err="1">
                <a:latin typeface="Calibri" panose="020F0502020204030204" pitchFamily="34" charset="0"/>
                <a:ea typeface="Calibri" panose="020F0502020204030204" pitchFamily="34" charset="0"/>
                <a:cs typeface="Times New Roman" panose="02020603050405020304" pitchFamily="18" charset="0"/>
              </a:rPr>
              <a:t>cores</a:t>
            </a:r>
            <a:r>
              <a:rPr lang="es-ES" altLang="es-419" sz="1600" b="1" dirty="0">
                <a:latin typeface="Calibri" panose="020F0502020204030204" pitchFamily="34" charset="0"/>
                <a:ea typeface="Calibri" panose="020F0502020204030204" pitchFamily="34" charset="0"/>
                <a:cs typeface="Times New Roman" panose="02020603050405020304" pitchFamily="18" charset="0"/>
              </a:rPr>
              <a:t>’ en inglés). Los </a:t>
            </a:r>
            <a:r>
              <a:rPr lang="es-ES" altLang="es-419" sz="1600" b="1" dirty="0" err="1">
                <a:latin typeface="Calibri" panose="020F0502020204030204" pitchFamily="34" charset="0"/>
                <a:ea typeface="Calibri" panose="020F0502020204030204" pitchFamily="34" charset="0"/>
                <a:cs typeface="Times New Roman" panose="02020603050405020304" pitchFamily="18" charset="0"/>
              </a:rPr>
              <a:t>cores</a:t>
            </a:r>
            <a:r>
              <a:rPr lang="es-ES" altLang="es-419" sz="1600" b="1" dirty="0">
                <a:latin typeface="Calibri" panose="020F0502020204030204" pitchFamily="34" charset="0"/>
                <a:ea typeface="Calibri" panose="020F0502020204030204" pitchFamily="34" charset="0"/>
                <a:cs typeface="Times New Roman" panose="02020603050405020304" pitchFamily="18" charset="0"/>
              </a:rPr>
              <a:t> son,  como un </a:t>
            </a:r>
            <a:r>
              <a:rPr lang="es-ES" altLang="es-419" sz="1600" b="1" dirty="0" err="1">
                <a:latin typeface="Calibri" panose="020F0502020204030204" pitchFamily="34" charset="0"/>
                <a:ea typeface="Calibri" panose="020F0502020204030204" pitchFamily="34" charset="0"/>
                <a:cs typeface="Times New Roman" panose="02020603050405020304" pitchFamily="18" charset="0"/>
              </a:rPr>
              <a:t>subprocesador</a:t>
            </a:r>
            <a:r>
              <a:rPr lang="es-ES" altLang="es-419" sz="1600" b="1" dirty="0">
                <a:latin typeface="Calibri" panose="020F0502020204030204" pitchFamily="34" charset="0"/>
                <a:ea typeface="Calibri" panose="020F0502020204030204" pitchFamily="34" charset="0"/>
                <a:cs typeface="Times New Roman" panose="02020603050405020304" pitchFamily="18" charset="0"/>
              </a:rPr>
              <a:t> en sí mismo. Antes, los procesadores eran de un solo núcleo (single </a:t>
            </a:r>
            <a:r>
              <a:rPr lang="es-ES" altLang="es-419" sz="1600" b="1" dirty="0" err="1">
                <a:latin typeface="Calibri" panose="020F0502020204030204" pitchFamily="34" charset="0"/>
                <a:ea typeface="Calibri" panose="020F0502020204030204" pitchFamily="34" charset="0"/>
                <a:cs typeface="Times New Roman" panose="02020603050405020304" pitchFamily="18" charset="0"/>
              </a:rPr>
              <a:t>core</a:t>
            </a:r>
            <a:r>
              <a:rPr lang="es-ES" altLang="es-419" sz="1600" b="1" dirty="0">
                <a:latin typeface="Calibri" panose="020F0502020204030204" pitchFamily="34" charset="0"/>
                <a:ea typeface="Calibri" panose="020F0502020204030204" pitchFamily="34" charset="0"/>
                <a:cs typeface="Times New Roman" panose="02020603050405020304" pitchFamily="18" charset="0"/>
              </a:rPr>
              <a:t>), por lo que no podían realizar más que una tarea al mismo tiempo.</a:t>
            </a:r>
            <a:endParaRPr lang="es-419" altLang="es-419"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ct val="0"/>
              </a:spcBef>
              <a:spcAft>
                <a:spcPts val="800"/>
              </a:spcAft>
              <a:buNone/>
            </a:pPr>
            <a:r>
              <a:rPr lang="es-ES" altLang="es-419" sz="1600" b="1" dirty="0">
                <a:latin typeface="Calibri" panose="020F0502020204030204" pitchFamily="34" charset="0"/>
                <a:ea typeface="Calibri" panose="020F0502020204030204" pitchFamily="34" charset="0"/>
                <a:cs typeface="Times New Roman" panose="02020603050405020304" pitchFamily="18" charset="0"/>
              </a:rPr>
              <a:t>Como un núcleo es un procesador en sí mismo, una CPU multinúcleo de dos núcleos pueda ejecutar dos tareas al mismo tiempo.</a:t>
            </a:r>
            <a:endParaRPr lang="es-419" altLang="es-419"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ct val="0"/>
              </a:spcBef>
              <a:spcAft>
                <a:spcPts val="800"/>
              </a:spcAft>
              <a:buNone/>
            </a:pPr>
            <a:r>
              <a:rPr lang="es-ES" altLang="es-419" sz="1600" b="1" dirty="0">
                <a:latin typeface="Calibri" panose="020F0502020204030204" pitchFamily="34" charset="0"/>
                <a:ea typeface="Calibri" panose="020F0502020204030204" pitchFamily="34" charset="0"/>
                <a:cs typeface="Times New Roman" panose="02020603050405020304" pitchFamily="18" charset="0"/>
              </a:rPr>
              <a:t>Un procesador de un núcleo puede realizar operaciones rápidamente, pero solo puede realizar una operación a la vez.</a:t>
            </a:r>
          </a:p>
          <a:p>
            <a:pPr algn="just">
              <a:lnSpc>
                <a:spcPct val="107000"/>
              </a:lnSpc>
              <a:spcBef>
                <a:spcPct val="0"/>
              </a:spcBef>
              <a:spcAft>
                <a:spcPts val="800"/>
              </a:spcAft>
              <a:buNone/>
            </a:pPr>
            <a:r>
              <a:rPr lang="es-ES" altLang="es-419" sz="1600" b="1" dirty="0">
                <a:latin typeface="Calibri" panose="020F0502020204030204" pitchFamily="34" charset="0"/>
                <a:ea typeface="Calibri" panose="020F0502020204030204" pitchFamily="34" charset="0"/>
                <a:cs typeface="Times New Roman" panose="02020603050405020304" pitchFamily="18" charset="0"/>
              </a:rPr>
              <a:t>Una CPU con dos núcleos sí que podría realizar dos tareas al mismo tiempo, pero no más. Uno de cuatro, pues cuatro, y así de forma correlativa con tantos núcleos como incorpore. Tener dos núcleos equivaldría a tener dos manos.</a:t>
            </a:r>
          </a:p>
          <a:p>
            <a:pPr algn="just">
              <a:lnSpc>
                <a:spcPct val="107000"/>
              </a:lnSpc>
              <a:spcBef>
                <a:spcPct val="0"/>
              </a:spcBef>
              <a:spcAft>
                <a:spcPts val="800"/>
              </a:spcAft>
              <a:buNone/>
            </a:pPr>
            <a:endParaRPr lang="es-419" altLang="es-419"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ct val="0"/>
              </a:spcBef>
              <a:spcAft>
                <a:spcPts val="800"/>
              </a:spcAft>
              <a:buNone/>
            </a:pPr>
            <a:endParaRPr lang="es-419" altLang="es-419" sz="1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ct val="0"/>
              </a:spcBef>
              <a:spcAft>
                <a:spcPts val="800"/>
              </a:spcAft>
              <a:buNone/>
            </a:pPr>
            <a:endParaRPr lang="es-ES" altLang="es-419"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123" name="Título 6">
            <a:extLst>
              <a:ext uri="{FF2B5EF4-FFF2-40B4-BE49-F238E27FC236}">
                <a16:creationId xmlns:a16="http://schemas.microsoft.com/office/drawing/2014/main" id="{A69B52D6-8116-4BAC-BBB9-E61F2BB0D025}"/>
              </a:ext>
            </a:extLst>
          </p:cNvPr>
          <p:cNvSpPr>
            <a:spLocks noGrp="1" noChangeArrowheads="1"/>
          </p:cNvSpPr>
          <p:nvPr>
            <p:ph type="title"/>
          </p:nvPr>
        </p:nvSpPr>
        <p:spPr>
          <a:xfrm>
            <a:off x="628650" y="260649"/>
            <a:ext cx="7886700" cy="1224136"/>
          </a:xfrm>
        </p:spPr>
        <p:txBody>
          <a:bodyPr>
            <a:normAutofit/>
          </a:bodyPr>
          <a:lstStyle/>
          <a:p>
            <a:r>
              <a:rPr lang="es-ES" altLang="es-419" sz="3200" b="1" dirty="0">
                <a:solidFill>
                  <a:srgbClr val="000000"/>
                </a:solidFill>
              </a:rPr>
              <a:t>La clasificación más común de los diferentes tipos de CPU existentes</a:t>
            </a:r>
            <a:endParaRPr lang="es-ES" altLang="es-419" sz="3200" b="1"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ángulo 5">
            <a:extLst>
              <a:ext uri="{FF2B5EF4-FFF2-40B4-BE49-F238E27FC236}">
                <a16:creationId xmlns:a16="http://schemas.microsoft.com/office/drawing/2014/main" id="{AAE9B814-3A35-46F8-AECC-82167C2FE8F9}"/>
              </a:ext>
            </a:extLst>
          </p:cNvPr>
          <p:cNvSpPr>
            <a:spLocks noChangeArrowheads="1"/>
          </p:cNvSpPr>
          <p:nvPr/>
        </p:nvSpPr>
        <p:spPr bwMode="auto">
          <a:xfrm>
            <a:off x="637202" y="1479657"/>
            <a:ext cx="7886700" cy="558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107000"/>
              </a:lnSpc>
              <a:spcBef>
                <a:spcPct val="0"/>
              </a:spcBef>
              <a:spcAft>
                <a:spcPts val="800"/>
              </a:spcAft>
              <a:buNone/>
            </a:pPr>
            <a:r>
              <a:rPr lang="es-ES" altLang="es-419" sz="1800" b="1" dirty="0">
                <a:latin typeface="Calibri" panose="020F0502020204030204" pitchFamily="34" charset="0"/>
                <a:ea typeface="Calibri" panose="020F0502020204030204" pitchFamily="34" charset="0"/>
                <a:cs typeface="Times New Roman" panose="02020603050405020304" pitchFamily="18" charset="0"/>
              </a:rPr>
              <a:t>Núcleos</a:t>
            </a:r>
          </a:p>
          <a:p>
            <a:pPr algn="just">
              <a:lnSpc>
                <a:spcPct val="107000"/>
              </a:lnSpc>
              <a:spcBef>
                <a:spcPct val="0"/>
              </a:spcBef>
              <a:spcAft>
                <a:spcPts val="800"/>
              </a:spcAft>
              <a:buNone/>
            </a:pPr>
            <a:r>
              <a:rPr lang="es-ES" altLang="es-419" sz="1600" b="1" dirty="0">
                <a:latin typeface="Calibri" panose="020F0502020204030204" pitchFamily="34" charset="0"/>
                <a:ea typeface="Calibri" panose="020F0502020204030204" pitchFamily="34" charset="0"/>
                <a:cs typeface="Times New Roman" panose="02020603050405020304" pitchFamily="18" charset="0"/>
              </a:rPr>
              <a:t>Aunque un núcleo solamente pueda realizar una tarea al mismo tiempo, se pueden usar los hilos para hacer creer al usuario (y al propio ordenador) que sí se puede hacer más de una cosa al mismo tiempo.</a:t>
            </a:r>
          </a:p>
          <a:p>
            <a:pPr algn="just">
              <a:lnSpc>
                <a:spcPct val="107000"/>
              </a:lnSpc>
              <a:spcBef>
                <a:spcPct val="0"/>
              </a:spcBef>
              <a:spcAft>
                <a:spcPts val="800"/>
              </a:spcAft>
              <a:buNone/>
            </a:pPr>
            <a:r>
              <a:rPr lang="es-ES" altLang="es-419" sz="1600" b="1" dirty="0">
                <a:latin typeface="Calibri" panose="020F0502020204030204" pitchFamily="34" charset="0"/>
                <a:ea typeface="Calibri" panose="020F0502020204030204" pitchFamily="34" charset="0"/>
                <a:cs typeface="Times New Roman" panose="02020603050405020304" pitchFamily="18" charset="0"/>
              </a:rPr>
              <a:t>¿Y como es eso? Es muy simple: en vez de realizar una tarea por completo, divides la tarea en porciones (cada hilo se encarga de un aspecto concreto del programa), de modo que vas alternando entre porciones de tareas para que parezca que ambas se ejecutan al mismo tiempo.</a:t>
            </a:r>
          </a:p>
          <a:p>
            <a:pPr algn="just">
              <a:lnSpc>
                <a:spcPct val="107000"/>
              </a:lnSpc>
              <a:spcBef>
                <a:spcPct val="0"/>
              </a:spcBef>
              <a:spcAft>
                <a:spcPts val="800"/>
              </a:spcAft>
              <a:buNone/>
            </a:pPr>
            <a:r>
              <a:rPr lang="es-ES" altLang="es-419" sz="1600" b="1" dirty="0">
                <a:latin typeface="Calibri" panose="020F0502020204030204" pitchFamily="34" charset="0"/>
                <a:ea typeface="Calibri" panose="020F0502020204030204" pitchFamily="34" charset="0"/>
                <a:cs typeface="Times New Roman" panose="02020603050405020304" pitchFamily="18" charset="0"/>
              </a:rPr>
              <a:t>Podemos definir un hilo de procesamiento como el flujo de control de datos de un programa. A este medio que administra tareas del procesador y sus diferentes núcleos de </a:t>
            </a:r>
            <a:r>
              <a:rPr lang="es-ES" altLang="es-419" sz="1600" b="1">
                <a:latin typeface="Calibri" panose="020F0502020204030204" pitchFamily="34" charset="0"/>
                <a:ea typeface="Calibri" panose="020F0502020204030204" pitchFamily="34" charset="0"/>
                <a:cs typeface="Times New Roman" panose="02020603050405020304" pitchFamily="18" charset="0"/>
              </a:rPr>
              <a:t>manera eficiente, se </a:t>
            </a:r>
            <a:r>
              <a:rPr lang="es-ES" altLang="es-419" sz="1600" b="1" dirty="0">
                <a:latin typeface="Calibri" panose="020F0502020204030204" pitchFamily="34" charset="0"/>
                <a:ea typeface="Calibri" panose="020F0502020204030204" pitchFamily="34" charset="0"/>
                <a:cs typeface="Times New Roman" panose="02020603050405020304" pitchFamily="18" charset="0"/>
              </a:rPr>
              <a:t>le llama  </a:t>
            </a:r>
            <a:r>
              <a:rPr lang="es-ES" altLang="es-419" sz="1600" b="1" dirty="0" err="1">
                <a:latin typeface="Calibri" panose="020F0502020204030204" pitchFamily="34" charset="0"/>
                <a:ea typeface="Calibri" panose="020F0502020204030204" pitchFamily="34" charset="0"/>
                <a:cs typeface="Times New Roman" panose="02020603050405020304" pitchFamily="18" charset="0"/>
              </a:rPr>
              <a:t>multi-threaded</a:t>
            </a:r>
            <a:r>
              <a:rPr lang="es-ES" altLang="es-419" sz="1600" b="1"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Bef>
                <a:spcPct val="0"/>
              </a:spcBef>
              <a:spcAft>
                <a:spcPts val="800"/>
              </a:spcAft>
              <a:buNone/>
            </a:pPr>
            <a:r>
              <a:rPr lang="es-ES" altLang="es-419" sz="1600" b="1" dirty="0">
                <a:latin typeface="Calibri" panose="020F0502020204030204" pitchFamily="34" charset="0"/>
                <a:ea typeface="Calibri" panose="020F0502020204030204" pitchFamily="34" charset="0"/>
                <a:cs typeface="Times New Roman" panose="02020603050405020304" pitchFamily="18" charset="0"/>
              </a:rPr>
              <a:t>En la actualidad existen equipos que incluyen hasta diez núcleos en un mismo procesador.</a:t>
            </a:r>
          </a:p>
          <a:p>
            <a:pPr algn="just">
              <a:lnSpc>
                <a:spcPct val="107000"/>
              </a:lnSpc>
              <a:spcBef>
                <a:spcPct val="0"/>
              </a:spcBef>
              <a:spcAft>
                <a:spcPts val="800"/>
              </a:spcAft>
              <a:buNone/>
            </a:pPr>
            <a:r>
              <a:rPr lang="es-419" altLang="es-419" sz="1600" b="1" dirty="0">
                <a:latin typeface="Calibri" panose="020F0502020204030204" pitchFamily="34" charset="0"/>
                <a:ea typeface="Calibri" panose="020F0502020204030204" pitchFamily="34" charset="0"/>
                <a:cs typeface="Times New Roman" panose="02020603050405020304" pitchFamily="18" charset="0"/>
              </a:rPr>
              <a:t>Dual Core: dos núcleos,	</a:t>
            </a:r>
            <a:r>
              <a:rPr lang="es-419" altLang="es-419" sz="1600" b="1" dirty="0" err="1">
                <a:latin typeface="Calibri" panose="020F0502020204030204" pitchFamily="34" charset="0"/>
                <a:ea typeface="Calibri" panose="020F0502020204030204" pitchFamily="34" charset="0"/>
                <a:cs typeface="Times New Roman" panose="02020603050405020304" pitchFamily="18" charset="0"/>
              </a:rPr>
              <a:t>Quad</a:t>
            </a:r>
            <a:r>
              <a:rPr lang="es-419" altLang="es-419" sz="1600" b="1" dirty="0">
                <a:latin typeface="Calibri" panose="020F0502020204030204" pitchFamily="34" charset="0"/>
                <a:ea typeface="Calibri" panose="020F0502020204030204" pitchFamily="34" charset="0"/>
                <a:cs typeface="Times New Roman" panose="02020603050405020304" pitchFamily="18" charset="0"/>
              </a:rPr>
              <a:t> Core: cuatro núcleos,</a:t>
            </a:r>
          </a:p>
          <a:p>
            <a:pPr algn="just">
              <a:lnSpc>
                <a:spcPct val="107000"/>
              </a:lnSpc>
              <a:spcBef>
                <a:spcPct val="0"/>
              </a:spcBef>
              <a:spcAft>
                <a:spcPts val="800"/>
              </a:spcAft>
              <a:buNone/>
            </a:pPr>
            <a:r>
              <a:rPr lang="es-419" altLang="es-419" sz="1600" b="1" dirty="0">
                <a:latin typeface="Calibri" panose="020F0502020204030204" pitchFamily="34" charset="0"/>
                <a:ea typeface="Calibri" panose="020F0502020204030204" pitchFamily="34" charset="0"/>
                <a:cs typeface="Times New Roman" panose="02020603050405020304" pitchFamily="18" charset="0"/>
              </a:rPr>
              <a:t>Hexa Core: seis núcleos,	</a:t>
            </a:r>
            <a:r>
              <a:rPr lang="es-419" altLang="es-419" sz="1600" b="1" dirty="0" err="1">
                <a:latin typeface="Calibri" panose="020F0502020204030204" pitchFamily="34" charset="0"/>
                <a:ea typeface="Calibri" panose="020F0502020204030204" pitchFamily="34" charset="0"/>
                <a:cs typeface="Times New Roman" panose="02020603050405020304" pitchFamily="18" charset="0"/>
              </a:rPr>
              <a:t>Octo</a:t>
            </a:r>
            <a:r>
              <a:rPr lang="es-419" altLang="es-419" sz="1600" b="1" dirty="0">
                <a:latin typeface="Calibri" panose="020F0502020204030204" pitchFamily="34" charset="0"/>
                <a:ea typeface="Calibri" panose="020F0502020204030204" pitchFamily="34" charset="0"/>
                <a:cs typeface="Times New Roman" panose="02020603050405020304" pitchFamily="18" charset="0"/>
              </a:rPr>
              <a:t> Core: ocho núcleos,</a:t>
            </a:r>
          </a:p>
          <a:p>
            <a:pPr algn="just">
              <a:lnSpc>
                <a:spcPct val="107000"/>
              </a:lnSpc>
              <a:spcBef>
                <a:spcPct val="0"/>
              </a:spcBef>
              <a:spcAft>
                <a:spcPts val="800"/>
              </a:spcAft>
              <a:buNone/>
            </a:pPr>
            <a:r>
              <a:rPr lang="es-419" altLang="es-419" sz="1600" b="1" dirty="0" err="1">
                <a:latin typeface="Calibri" panose="020F0502020204030204" pitchFamily="34" charset="0"/>
                <a:ea typeface="Calibri" panose="020F0502020204030204" pitchFamily="34" charset="0"/>
                <a:cs typeface="Times New Roman" panose="02020603050405020304" pitchFamily="18" charset="0"/>
              </a:rPr>
              <a:t>Deca</a:t>
            </a:r>
            <a:r>
              <a:rPr lang="es-419" altLang="es-419" sz="1600" b="1" dirty="0">
                <a:latin typeface="Calibri" panose="020F0502020204030204" pitchFamily="34" charset="0"/>
                <a:ea typeface="Calibri" panose="020F0502020204030204" pitchFamily="34" charset="0"/>
                <a:cs typeface="Times New Roman" panose="02020603050405020304" pitchFamily="18" charset="0"/>
              </a:rPr>
              <a:t> Core: diez núcleos y hasta de 16 núcleos</a:t>
            </a:r>
          </a:p>
          <a:p>
            <a:pPr algn="just">
              <a:lnSpc>
                <a:spcPct val="107000"/>
              </a:lnSpc>
              <a:spcBef>
                <a:spcPct val="0"/>
              </a:spcBef>
              <a:spcAft>
                <a:spcPts val="800"/>
              </a:spcAft>
              <a:buNone/>
            </a:pPr>
            <a:endParaRPr lang="es-419" altLang="es-419" sz="16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ct val="0"/>
              </a:spcBef>
              <a:spcAft>
                <a:spcPts val="800"/>
              </a:spcAft>
              <a:buNone/>
            </a:pPr>
            <a:endParaRPr lang="es-ES" altLang="es-419"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123" name="Título 6">
            <a:extLst>
              <a:ext uri="{FF2B5EF4-FFF2-40B4-BE49-F238E27FC236}">
                <a16:creationId xmlns:a16="http://schemas.microsoft.com/office/drawing/2014/main" id="{A69B52D6-8116-4BAC-BBB9-E61F2BB0D025}"/>
              </a:ext>
            </a:extLst>
          </p:cNvPr>
          <p:cNvSpPr>
            <a:spLocks noGrp="1" noChangeArrowheads="1"/>
          </p:cNvSpPr>
          <p:nvPr>
            <p:ph type="title"/>
          </p:nvPr>
        </p:nvSpPr>
        <p:spPr>
          <a:xfrm>
            <a:off x="628650" y="260649"/>
            <a:ext cx="7886700" cy="864095"/>
          </a:xfrm>
        </p:spPr>
        <p:txBody>
          <a:bodyPr>
            <a:normAutofit fontScale="90000"/>
          </a:bodyPr>
          <a:lstStyle/>
          <a:p>
            <a:r>
              <a:rPr lang="es-ES" altLang="es-419" sz="3200" b="1" dirty="0">
                <a:solidFill>
                  <a:srgbClr val="000000"/>
                </a:solidFill>
              </a:rPr>
              <a:t>La clasificación más común de los diferentes tipos de CPU existentes</a:t>
            </a:r>
            <a:endParaRPr lang="es-ES" altLang="es-419" sz="3200" b="1" dirty="0"/>
          </a:p>
        </p:txBody>
      </p:sp>
    </p:spTree>
    <p:extLst>
      <p:ext uri="{BB962C8B-B14F-4D97-AF65-F5344CB8AC3E}">
        <p14:creationId xmlns:p14="http://schemas.microsoft.com/office/powerpoint/2010/main" val="160923685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7170" name="Título 1">
            <a:extLst>
              <a:ext uri="{FF2B5EF4-FFF2-40B4-BE49-F238E27FC236}">
                <a16:creationId xmlns:a16="http://schemas.microsoft.com/office/drawing/2014/main" id="{53CF8214-665F-4848-BC42-FF603BC50D16}"/>
              </a:ext>
            </a:extLst>
          </p:cNvPr>
          <p:cNvSpPr>
            <a:spLocks noGrp="1" noChangeArrowheads="1"/>
          </p:cNvSpPr>
          <p:nvPr>
            <p:ph type="title"/>
          </p:nvPr>
        </p:nvSpPr>
        <p:spPr>
          <a:xfrm>
            <a:off x="628650" y="365125"/>
            <a:ext cx="7886700" cy="1325563"/>
          </a:xfrm>
        </p:spPr>
        <p:txBody>
          <a:bodyPr>
            <a:normAutofit/>
          </a:bodyPr>
          <a:lstStyle/>
          <a:p>
            <a:r>
              <a:rPr lang="es-PA" altLang="es-ES" dirty="0">
                <a:latin typeface="Book Antiqua" panose="02040602050305030304" pitchFamily="18" charset="0"/>
              </a:rPr>
              <a:t>Partes del Computador</a:t>
            </a:r>
            <a:endParaRPr lang="es-ES" altLang="es-ES" dirty="0">
              <a:latin typeface="Book Antiqua" panose="02040602050305030304" pitchFamily="18" charset="0"/>
            </a:endParaRPr>
          </a:p>
        </p:txBody>
      </p:sp>
      <p:sp>
        <p:nvSpPr>
          <p:cNvPr id="5123" name="Marcador de contenido 2">
            <a:extLst>
              <a:ext uri="{FF2B5EF4-FFF2-40B4-BE49-F238E27FC236}">
                <a16:creationId xmlns:a16="http://schemas.microsoft.com/office/drawing/2014/main" id="{908555F8-0AF3-48B2-A048-C1AED7731987}"/>
              </a:ext>
            </a:extLst>
          </p:cNvPr>
          <p:cNvSpPr>
            <a:spLocks noGrp="1" noChangeArrowheads="1"/>
          </p:cNvSpPr>
          <p:nvPr>
            <p:ph idx="1"/>
          </p:nvPr>
        </p:nvSpPr>
        <p:spPr>
          <a:xfrm>
            <a:off x="628649" y="1825625"/>
            <a:ext cx="5035550" cy="4351338"/>
          </a:xfrm>
        </p:spPr>
        <p:txBody>
          <a:bodyPr>
            <a:normAutofit/>
          </a:bodyPr>
          <a:lstStyle/>
          <a:p>
            <a:pPr marL="0" indent="0">
              <a:buNone/>
              <a:defRPr/>
            </a:pPr>
            <a:r>
              <a:rPr lang="es-ES" altLang="es-ES" sz="1600" dirty="0">
                <a:latin typeface="Book Antiqua" panose="02040602050305030304" pitchFamily="18" charset="0"/>
              </a:rPr>
              <a:t>La </a:t>
            </a:r>
            <a:r>
              <a:rPr lang="es-ES" altLang="es-ES" sz="1600" b="1" dirty="0">
                <a:latin typeface="Book Antiqua" panose="02040602050305030304" pitchFamily="18" charset="0"/>
              </a:rPr>
              <a:t>memoria de acceso aleatorio</a:t>
            </a:r>
            <a:r>
              <a:rPr lang="es-ES" altLang="es-ES" sz="1600" dirty="0">
                <a:latin typeface="Book Antiqua" panose="02040602050305030304" pitchFamily="18" charset="0"/>
              </a:rPr>
              <a:t>, llamada también </a:t>
            </a:r>
            <a:r>
              <a:rPr lang="es-ES" altLang="es-ES" sz="1600" b="1" dirty="0">
                <a:latin typeface="Book Antiqua" panose="02040602050305030304" pitchFamily="18" charset="0"/>
              </a:rPr>
              <a:t>RAM</a:t>
            </a:r>
            <a:r>
              <a:rPr lang="es-ES" altLang="es-ES" sz="1600" dirty="0">
                <a:latin typeface="Book Antiqua" panose="02040602050305030304" pitchFamily="18" charset="0"/>
              </a:rPr>
              <a:t> (</a:t>
            </a:r>
            <a:r>
              <a:rPr lang="es-ES" altLang="es-ES" sz="1600" i="1" dirty="0" err="1">
                <a:latin typeface="Book Antiqua" panose="02040602050305030304" pitchFamily="18" charset="0"/>
              </a:rPr>
              <a:t>Random</a:t>
            </a:r>
            <a:r>
              <a:rPr lang="es-ES" altLang="es-ES" sz="1600" i="1" dirty="0">
                <a:latin typeface="Book Antiqua" panose="02040602050305030304" pitchFamily="18" charset="0"/>
              </a:rPr>
              <a:t> Access </a:t>
            </a:r>
            <a:r>
              <a:rPr lang="es-ES" altLang="es-ES" sz="1600" i="1" dirty="0" err="1">
                <a:latin typeface="Book Antiqua" panose="02040602050305030304" pitchFamily="18" charset="0"/>
              </a:rPr>
              <a:t>Memory</a:t>
            </a:r>
            <a:r>
              <a:rPr lang="es-ES" altLang="es-ES" sz="1600" dirty="0">
                <a:latin typeface="Book Antiqua" panose="02040602050305030304" pitchFamily="18" charset="0"/>
              </a:rPr>
              <a:t>), es el componente donde se almacenan temporalmente los datos y programas utilizados por la CPU</a:t>
            </a:r>
          </a:p>
          <a:p>
            <a:pPr marL="0" indent="0">
              <a:buNone/>
              <a:defRPr/>
            </a:pPr>
            <a:r>
              <a:rPr lang="es-ES" altLang="es-ES" sz="1600" dirty="0">
                <a:latin typeface="Book Antiqua" panose="02040602050305030304" pitchFamily="18" charset="0"/>
              </a:rPr>
              <a:t>La RAM es una memoria volátil, es decir, su contenido se borra cuando se apaga el ordenador. Y se le llama de acceso aleatorio porque no es necesario seguir un orden estricto para utilizar la información que almacena. Esto hace que su contenido pueda ser escrito o leído muy rápidamente por la CPU.</a:t>
            </a:r>
          </a:p>
          <a:p>
            <a:pPr marL="0" indent="0">
              <a:buNone/>
              <a:defRPr/>
            </a:pPr>
            <a:r>
              <a:rPr lang="es-ES" altLang="es-ES" sz="1600" dirty="0">
                <a:latin typeface="Book Antiqua" panose="02040602050305030304" pitchFamily="18" charset="0"/>
              </a:rPr>
              <a:t>Los módulos de RAM se insertan en las ranuras de memoria que tiene la tarjeta madre. Una mayor cantidad de RAM mejora el rendimiento del sistema, ya que permite almacenar en ella más información. La cantidad máxima de memoria RAM está limitada por las características de la tarjeta madre y de la CPU.</a:t>
            </a:r>
          </a:p>
          <a:p>
            <a:pPr marL="0" indent="0">
              <a:buNone/>
              <a:defRPr/>
            </a:pPr>
            <a:endParaRPr lang="es-ES" altLang="es-ES" sz="1600" dirty="0"/>
          </a:p>
          <a:p>
            <a:pPr>
              <a:defRPr/>
            </a:pPr>
            <a:endParaRPr lang="es-ES" altLang="es-ES" sz="1600" dirty="0"/>
          </a:p>
        </p:txBody>
      </p:sp>
      <p:pic>
        <p:nvPicPr>
          <p:cNvPr id="7172" name="Picture 2" descr="Memoria RAM">
            <a:extLst>
              <a:ext uri="{FF2B5EF4-FFF2-40B4-BE49-F238E27FC236}">
                <a16:creationId xmlns:a16="http://schemas.microsoft.com/office/drawing/2014/main" id="{5C57EEEB-AD92-4296-B75B-D2CED70DEAEB}"/>
              </a:ext>
            </a:extLst>
          </p:cNvPr>
          <p:cNvPicPr>
            <a:picLocks noGrp="1" noChangeAspect="1" noChangeArrowheads="1"/>
          </p:cNvPicPr>
          <p:nvPr>
            <p:ph sz="half" idx="4294967295"/>
          </p:nvPr>
        </p:nvPicPr>
        <p:blipFill rotWithShape="1">
          <a:blip r:embed="rId2">
            <a:extLst>
              <a:ext uri="{28A0092B-C50C-407E-A947-70E740481C1C}">
                <a14:useLocalDpi xmlns:a14="http://schemas.microsoft.com/office/drawing/2010/main" val="0"/>
              </a:ext>
            </a:extLst>
          </a:blip>
          <a:srcRect l="32010" r="27664" b="-1"/>
          <a:stretch/>
        </p:blipFill>
        <p:spPr>
          <a:xfrm>
            <a:off x="6015426" y="1904284"/>
            <a:ext cx="2364330" cy="3448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8995">
              <a:srgbClr val="9DB5E0"/>
            </a:gs>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8194" name="Título 1">
            <a:extLst>
              <a:ext uri="{FF2B5EF4-FFF2-40B4-BE49-F238E27FC236}">
                <a16:creationId xmlns:a16="http://schemas.microsoft.com/office/drawing/2014/main" id="{615A2DA1-D47E-4E6C-8397-8303323DFA96}"/>
              </a:ext>
            </a:extLst>
          </p:cNvPr>
          <p:cNvSpPr>
            <a:spLocks noGrp="1" noChangeArrowheads="1"/>
          </p:cNvSpPr>
          <p:nvPr>
            <p:ph type="title"/>
          </p:nvPr>
        </p:nvSpPr>
        <p:spPr>
          <a:xfrm>
            <a:off x="685800" y="260352"/>
            <a:ext cx="7772400" cy="1152525"/>
          </a:xfrm>
        </p:spPr>
        <p:txBody>
          <a:bodyPr/>
          <a:lstStyle/>
          <a:p>
            <a:r>
              <a:rPr lang="es-PA" altLang="es-419" sz="3200" b="1" dirty="0">
                <a:latin typeface="Book Antiqua" panose="02040602050305030304" pitchFamily="18" charset="0"/>
              </a:rPr>
              <a:t>Partes del Computador</a:t>
            </a:r>
            <a:br>
              <a:rPr lang="es-PA" altLang="es-419" sz="3200" b="1" dirty="0">
                <a:latin typeface="Book Antiqua" panose="02040602050305030304" pitchFamily="18" charset="0"/>
              </a:rPr>
            </a:br>
            <a:r>
              <a:rPr lang="es-PA" altLang="es-419" sz="3200" b="1" dirty="0">
                <a:latin typeface="Book Antiqua" panose="02040602050305030304" pitchFamily="18" charset="0"/>
              </a:rPr>
              <a:t>Representación de una memoria RAM</a:t>
            </a:r>
          </a:p>
        </p:txBody>
      </p:sp>
      <p:pic>
        <p:nvPicPr>
          <p:cNvPr id="8195" name="Marcador de contenido 3">
            <a:extLst>
              <a:ext uri="{FF2B5EF4-FFF2-40B4-BE49-F238E27FC236}">
                <a16:creationId xmlns:a16="http://schemas.microsoft.com/office/drawing/2014/main" id="{97F77D83-5F5A-472C-A178-6E128FA4DE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835074" y="1825625"/>
            <a:ext cx="5473851" cy="4351338"/>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ítulo 5">
            <a:extLst>
              <a:ext uri="{FF2B5EF4-FFF2-40B4-BE49-F238E27FC236}">
                <a16:creationId xmlns:a16="http://schemas.microsoft.com/office/drawing/2014/main" id="{901C6640-9F29-4A0D-889A-A063F705DA1A}"/>
              </a:ext>
            </a:extLst>
          </p:cNvPr>
          <p:cNvSpPr>
            <a:spLocks noGrp="1" noChangeArrowheads="1"/>
          </p:cNvSpPr>
          <p:nvPr>
            <p:ph type="title"/>
          </p:nvPr>
        </p:nvSpPr>
        <p:spPr>
          <a:xfrm>
            <a:off x="628650" y="365125"/>
            <a:ext cx="7886700" cy="1325563"/>
          </a:xfrm>
        </p:spPr>
        <p:txBody>
          <a:bodyPr>
            <a:normAutofit/>
          </a:bodyPr>
          <a:lstStyle/>
          <a:p>
            <a:r>
              <a:rPr lang="es-419" altLang="es-419">
                <a:latin typeface="Book Antiqua" panose="02040602050305030304" pitchFamily="18" charset="0"/>
              </a:rPr>
              <a:t>Partes del Computador</a:t>
            </a:r>
            <a:br>
              <a:rPr lang="es-419" altLang="es-419">
                <a:latin typeface="Book Antiqua" panose="02040602050305030304" pitchFamily="18" charset="0"/>
              </a:rPr>
            </a:br>
            <a:r>
              <a:rPr lang="es-419" altLang="es-419">
                <a:latin typeface="Book Antiqua" panose="02040602050305030304" pitchFamily="18" charset="0"/>
              </a:rPr>
              <a:t>Memoria Caché</a:t>
            </a:r>
          </a:p>
        </p:txBody>
      </p:sp>
      <p:pic>
        <p:nvPicPr>
          <p:cNvPr id="9220" name="Marcador de contenido 8">
            <a:extLst>
              <a:ext uri="{FF2B5EF4-FFF2-40B4-BE49-F238E27FC236}">
                <a16:creationId xmlns:a16="http://schemas.microsoft.com/office/drawing/2014/main" id="{4CDFF57A-625C-4138-84DA-57C5BF42F839}"/>
              </a:ext>
            </a:extLst>
          </p:cNvPr>
          <p:cNvPicPr>
            <a:picLocks noGrp="1" noChangeAspect="1" noChangeArrowheads="1"/>
          </p:cNvPicPr>
          <p:nvPr>
            <p:ph sz="half" idx="4294967295"/>
          </p:nvPr>
        </p:nvPicPr>
        <p:blipFill rotWithShape="1">
          <a:blip r:embed="rId2">
            <a:extLst>
              <a:ext uri="{28A0092B-C50C-407E-A947-70E740481C1C}">
                <a14:useLocalDpi xmlns:a14="http://schemas.microsoft.com/office/drawing/2010/main" val="0"/>
              </a:ext>
            </a:extLst>
          </a:blip>
          <a:srcRect r="11104" b="2"/>
          <a:stretch/>
        </p:blipFill>
        <p:spPr>
          <a:xfrm>
            <a:off x="628650" y="1904281"/>
            <a:ext cx="4674870" cy="4272681"/>
          </a:xfrm>
          <a:prstGeom prst="rect">
            <a:avLst/>
          </a:prstGeom>
        </p:spPr>
      </p:pic>
      <p:sp>
        <p:nvSpPr>
          <p:cNvPr id="7" name="Marcador de contenido 6">
            <a:extLst>
              <a:ext uri="{FF2B5EF4-FFF2-40B4-BE49-F238E27FC236}">
                <a16:creationId xmlns:a16="http://schemas.microsoft.com/office/drawing/2014/main" id="{602331C6-8C63-4AD2-AFE8-464DEB3067DF}"/>
              </a:ext>
            </a:extLst>
          </p:cNvPr>
          <p:cNvSpPr>
            <a:spLocks noGrp="1"/>
          </p:cNvSpPr>
          <p:nvPr>
            <p:ph idx="1"/>
          </p:nvPr>
        </p:nvSpPr>
        <p:spPr>
          <a:xfrm>
            <a:off x="5664708" y="1825625"/>
            <a:ext cx="2850642" cy="4351338"/>
          </a:xfrm>
        </p:spPr>
        <p:txBody>
          <a:bodyPr>
            <a:normAutofit/>
          </a:bodyPr>
          <a:lstStyle/>
          <a:p>
            <a:pPr marL="0" indent="0">
              <a:buNone/>
              <a:defRPr/>
            </a:pPr>
            <a:r>
              <a:rPr lang="es-PA" sz="900" b="1">
                <a:latin typeface="Book Antiqua" panose="02040602050305030304" pitchFamily="18" charset="0"/>
              </a:rPr>
              <a:t>Memoria caché</a:t>
            </a:r>
            <a:r>
              <a:rPr lang="es-PA" sz="900">
                <a:latin typeface="Book Antiqua" panose="02040602050305030304" pitchFamily="18" charset="0"/>
              </a:rPr>
              <a:t> Área de almacenamiento dedicada a los datos usados o solicitados con más frecuencia para su recuperación a gran velocidad.</a:t>
            </a:r>
          </a:p>
          <a:p>
            <a:pPr marL="0" indent="0">
              <a:buNone/>
              <a:defRPr/>
            </a:pPr>
            <a:endParaRPr lang="es-PA" sz="900">
              <a:latin typeface="Book Antiqua" panose="02040602050305030304" pitchFamily="18" charset="0"/>
            </a:endParaRPr>
          </a:p>
          <a:p>
            <a:pPr marL="0" indent="0">
              <a:buNone/>
              <a:defRPr/>
            </a:pPr>
            <a:r>
              <a:rPr lang="es-ES" altLang="es-ES" sz="900" b="1">
                <a:latin typeface="Book Antiqua" panose="02040602050305030304" pitchFamily="18" charset="0"/>
              </a:rPr>
              <a:t>Memoria caché nivel 1, e</a:t>
            </a:r>
            <a:r>
              <a:rPr lang="es-ES" altLang="es-ES" sz="900">
                <a:latin typeface="Book Antiqua" panose="02040602050305030304" pitchFamily="18" charset="0"/>
              </a:rPr>
              <a:t>s utilizada para almacenar y acceder  datos e instrucciones importantes y de uso frecuente, agilizando los procesos al ser el nivel que ofrece un tiempo de respuesta menor.</a:t>
            </a:r>
          </a:p>
          <a:p>
            <a:pPr marL="0" indent="0">
              <a:buNone/>
              <a:defRPr/>
            </a:pPr>
            <a:endParaRPr lang="es-ES" altLang="es-ES" sz="900">
              <a:latin typeface="Book Antiqua" panose="02040602050305030304" pitchFamily="18" charset="0"/>
            </a:endParaRPr>
          </a:p>
          <a:p>
            <a:pPr marL="0" indent="0">
              <a:buNone/>
              <a:defRPr/>
            </a:pPr>
            <a:r>
              <a:rPr lang="es-ES" altLang="es-ES" sz="900" b="1">
                <a:latin typeface="Book Antiqua" panose="02040602050305030304" pitchFamily="18" charset="0"/>
              </a:rPr>
              <a:t>Memoria caché nivel 2</a:t>
            </a:r>
            <a:r>
              <a:rPr lang="es-ES" altLang="es-ES" sz="900">
                <a:latin typeface="Book Antiqua" panose="02040602050305030304" pitchFamily="18" charset="0"/>
              </a:rPr>
              <a:t>, se encarga de almacenar datos de uso frecuente, siendo más lenta que la caché L1, pero más rápida que la memoria principal (RAM). Se encuentra en el procesador, pero no en su núcleo. Genera una copia del nivel 1.</a:t>
            </a:r>
          </a:p>
          <a:p>
            <a:pPr marL="0" indent="0">
              <a:buNone/>
              <a:defRPr/>
            </a:pPr>
            <a:endParaRPr lang="es-ES" altLang="es-ES" sz="900">
              <a:latin typeface="Book Antiqua" panose="02040602050305030304" pitchFamily="18" charset="0"/>
            </a:endParaRPr>
          </a:p>
          <a:p>
            <a:pPr marL="0" indent="0">
              <a:buNone/>
              <a:defRPr/>
            </a:pPr>
            <a:r>
              <a:rPr lang="es-ES" altLang="es-ES" sz="900" b="1">
                <a:latin typeface="Book Antiqua" panose="02040602050305030304" pitchFamily="18" charset="0"/>
              </a:rPr>
              <a:t>Memoria caché nivel 3, </a:t>
            </a:r>
            <a:r>
              <a:rPr lang="es-ES" altLang="es-ES" sz="900">
                <a:latin typeface="Book Antiqua" panose="02040602050305030304" pitchFamily="18" charset="0"/>
              </a:rPr>
              <a:t>Esta</a:t>
            </a:r>
            <a:r>
              <a:rPr lang="es-ES" altLang="es-ES" sz="900" b="1">
                <a:latin typeface="Book Antiqua" panose="02040602050305030304" pitchFamily="18" charset="0"/>
              </a:rPr>
              <a:t> </a:t>
            </a:r>
            <a:r>
              <a:rPr lang="es-ES" altLang="es-ES" sz="900">
                <a:latin typeface="Book Antiqua" panose="02040602050305030304" pitchFamily="18" charset="0"/>
              </a:rPr>
              <a:t>memoria genera una copia a la L2. Es más rápida que la memoria principal (RAM), pero más lenta que L2. En esta memoria se agiliza el acceso a datos e instrucciones que no fueron localizadas en L1 o L2.</a:t>
            </a:r>
          </a:p>
          <a:p>
            <a:pPr>
              <a:defRPr/>
            </a:pPr>
            <a:endParaRPr lang="es-419"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511403"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5274821"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242" name="Título 1">
            <a:extLst>
              <a:ext uri="{FF2B5EF4-FFF2-40B4-BE49-F238E27FC236}">
                <a16:creationId xmlns:a16="http://schemas.microsoft.com/office/drawing/2014/main" id="{7C6D4D87-7BF9-40CA-8185-416790370C3F}"/>
              </a:ext>
            </a:extLst>
          </p:cNvPr>
          <p:cNvSpPr>
            <a:spLocks noGrp="1" noChangeArrowheads="1"/>
          </p:cNvSpPr>
          <p:nvPr>
            <p:ph type="title"/>
          </p:nvPr>
        </p:nvSpPr>
        <p:spPr>
          <a:xfrm>
            <a:off x="723570" y="804328"/>
            <a:ext cx="4568484" cy="1205821"/>
          </a:xfrm>
        </p:spPr>
        <p:txBody>
          <a:bodyPr>
            <a:normAutofit/>
          </a:bodyPr>
          <a:lstStyle/>
          <a:p>
            <a:r>
              <a:rPr lang="es-419" altLang="es-419" sz="3500">
                <a:solidFill>
                  <a:srgbClr val="FEFFFF"/>
                </a:solidFill>
              </a:rPr>
              <a:t>Partes de un Computador</a:t>
            </a:r>
          </a:p>
        </p:txBody>
      </p:sp>
      <p:sp>
        <p:nvSpPr>
          <p:cNvPr id="10243" name="Marcador de contenido 2">
            <a:extLst>
              <a:ext uri="{FF2B5EF4-FFF2-40B4-BE49-F238E27FC236}">
                <a16:creationId xmlns:a16="http://schemas.microsoft.com/office/drawing/2014/main" id="{69DAEAFE-22AF-4824-9960-5743DB439071}"/>
              </a:ext>
            </a:extLst>
          </p:cNvPr>
          <p:cNvSpPr>
            <a:spLocks noGrp="1" noChangeArrowheads="1"/>
          </p:cNvSpPr>
          <p:nvPr>
            <p:ph idx="1"/>
          </p:nvPr>
        </p:nvSpPr>
        <p:spPr>
          <a:xfrm>
            <a:off x="961641" y="2494450"/>
            <a:ext cx="4330413" cy="3563159"/>
          </a:xfrm>
        </p:spPr>
        <p:txBody>
          <a:bodyPr>
            <a:normAutofit/>
          </a:bodyPr>
          <a:lstStyle/>
          <a:p>
            <a:pPr marL="0" indent="0">
              <a:buNone/>
            </a:pPr>
            <a:r>
              <a:rPr lang="es-PA" altLang="es-419" sz="1800" dirty="0"/>
              <a:t>Memoria ROM Circuito integrado de memoria de solo lectura que almacena instrucciones y datos de forma permanente.</a:t>
            </a:r>
          </a:p>
          <a:p>
            <a:pPr marL="0" indent="0">
              <a:buNone/>
            </a:pPr>
            <a:endParaRPr lang="es-PA" altLang="es-419" sz="1800" dirty="0"/>
          </a:p>
          <a:p>
            <a:pPr marL="0" indent="0">
              <a:buNone/>
            </a:pPr>
            <a:endParaRPr lang="es-PA" altLang="es-419" sz="1800" dirty="0"/>
          </a:p>
          <a:p>
            <a:pPr marL="0" indent="0">
              <a:buNone/>
            </a:pPr>
            <a:r>
              <a:rPr lang="es-PA" altLang="es-419" sz="1800" dirty="0"/>
              <a:t>Los datos guardados en la memoria ROM no pueden ser modificados por el usuario común. Este tipo de memoria se usa para almacenar el firmware (el software vinculado a un hardware específico) y otros datos indispensables para el funcionamiento de la computadora.</a:t>
            </a:r>
            <a:endParaRPr lang="es-419" altLang="es-419" sz="1800" dirty="0"/>
          </a:p>
        </p:txBody>
      </p:sp>
      <p:pic>
        <p:nvPicPr>
          <p:cNvPr id="10245" name="Imagen 13" descr="Imagen que contiene electrónica, circuito&#10;&#10;Descripción generada automáticamente">
            <a:extLst>
              <a:ext uri="{FF2B5EF4-FFF2-40B4-BE49-F238E27FC236}">
                <a16:creationId xmlns:a16="http://schemas.microsoft.com/office/drawing/2014/main" id="{CA9079C1-7BA2-44D4-9865-F55385A7DB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8529" y="1046835"/>
            <a:ext cx="2507555" cy="18806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Marcador de contenido 12" descr="Imagen que contiene electrónica, circuito&#10;&#10;Descripción generada automáticamente">
            <a:extLst>
              <a:ext uri="{FF2B5EF4-FFF2-40B4-BE49-F238E27FC236}">
                <a16:creationId xmlns:a16="http://schemas.microsoft.com/office/drawing/2014/main" id="{72EDFF04-F429-4247-A3EE-EF2A25216D1D}"/>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018529" y="3897318"/>
            <a:ext cx="2505269" cy="1985425"/>
          </a:xfrm>
          <a:prstGeom prst="rect">
            <a:avLst/>
          </a:prstGeom>
        </p:spPr>
      </p:pic>
    </p:spTree>
  </p:cSld>
  <p:clrMapOvr>
    <a:masterClrMapping/>
  </p:clrMapOvr>
</p:sld>
</file>

<file path=ppt/theme/theme1.xml><?xml version="1.0" encoding="utf-8"?>
<a:theme xmlns:a="http://schemas.openxmlformats.org/drawingml/2006/main" name="Diseño predeterminado">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1104</TotalTime>
  <Words>1042</Words>
  <Application>Microsoft Office PowerPoint</Application>
  <PresentationFormat>Presentación en pantalla (4:3)</PresentationFormat>
  <Paragraphs>78</Paragraphs>
  <Slides>19</Slides>
  <Notes>0</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Book Antiqua</vt:lpstr>
      <vt:lpstr>Calibri</vt:lpstr>
      <vt:lpstr>Calibri Light</vt:lpstr>
      <vt:lpstr>Diseño predeterminado</vt:lpstr>
      <vt:lpstr>Estructura Básica del Computador Procesamiento de los Datos por la CPU</vt:lpstr>
      <vt:lpstr>Partes del Computador</vt:lpstr>
      <vt:lpstr>Partes del Computador</vt:lpstr>
      <vt:lpstr>La clasificación más común de los diferentes tipos de CPU existentes</vt:lpstr>
      <vt:lpstr>La clasificación más común de los diferentes tipos de CPU existentes</vt:lpstr>
      <vt:lpstr>Partes del Computador</vt:lpstr>
      <vt:lpstr>Partes del Computador Representación de una memoria RAM</vt:lpstr>
      <vt:lpstr>Partes del Computador Memoria Caché</vt:lpstr>
      <vt:lpstr>Partes de un Computador</vt:lpstr>
      <vt:lpstr>Presentación de PowerPoint</vt:lpstr>
      <vt:lpstr>Partes del Computador</vt:lpstr>
      <vt:lpstr>Partes del Computador</vt:lpstr>
      <vt:lpstr>Partes del Computador</vt:lpstr>
      <vt:lpstr>Partes del Computador</vt:lpstr>
      <vt:lpstr>Partes del Computador</vt:lpstr>
      <vt:lpstr>Partes del Computador</vt:lpstr>
      <vt:lpstr>Buses</vt:lpstr>
      <vt:lpstr>Buses</vt:lpstr>
      <vt:lpstr>¿Qué es la velocidad de reloj?</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Computadoras</dc:title>
  <dc:creator>Jeremias Herrera</dc:creator>
  <cp:lastModifiedBy>Jeremias Herrera</cp:lastModifiedBy>
  <cp:revision>16</cp:revision>
  <dcterms:created xsi:type="dcterms:W3CDTF">2020-04-19T13:45:58Z</dcterms:created>
  <dcterms:modified xsi:type="dcterms:W3CDTF">2020-04-22T12:18:18Z</dcterms:modified>
</cp:coreProperties>
</file>